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0" r:id="rId3"/>
    <p:sldId id="291" r:id="rId4"/>
    <p:sldId id="317" r:id="rId5"/>
    <p:sldId id="292" r:id="rId6"/>
    <p:sldId id="298" r:id="rId7"/>
    <p:sldId id="299" r:id="rId8"/>
    <p:sldId id="293" r:id="rId9"/>
    <p:sldId id="297" r:id="rId10"/>
    <p:sldId id="311" r:id="rId11"/>
    <p:sldId id="318" r:id="rId12"/>
    <p:sldId id="319" r:id="rId13"/>
    <p:sldId id="315" r:id="rId14"/>
    <p:sldId id="314" r:id="rId15"/>
    <p:sldId id="316" r:id="rId16"/>
    <p:sldId id="307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65085" autoAdjust="0"/>
  </p:normalViewPr>
  <p:slideViewPr>
    <p:cSldViewPr snapToGrid="0">
      <p:cViewPr>
        <p:scale>
          <a:sx n="50" d="100"/>
          <a:sy n="50" d="100"/>
        </p:scale>
        <p:origin x="1452" y="-138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9.wmf"/><Relationship Id="rId1" Type="http://schemas.openxmlformats.org/officeDocument/2006/relationships/image" Target="../media/image6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C1D25-E9D0-4B27-A1F9-050B667C232A}" type="datetimeFigureOut">
              <a:rPr lang="zh-TW" altLang="en-US" smtClean="0"/>
              <a:t>2016/2/24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5F58D-9BB2-4572-B2D4-7F55E3FA888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29930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acoma_Narrows_Bridge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這門課教什麼？可以用一句話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要不要講呢？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所有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未知數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"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的冪次項為一次。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5F58D-9BB2-4572-B2D4-7F55E3FA888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5136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If you can't solve many equations simultaneously then you can't solve commercial scale problems</a:t>
            </a:r>
          </a:p>
          <a:p>
            <a:r>
              <a:rPr lang="en-US" altLang="zh-TW" dirty="0" smtClean="0"/>
              <a:t>At some point in a lot of interesting places, people get to a certain step and then say "And then it's just linear algebra from there".</a:t>
            </a:r>
          </a:p>
          <a:p>
            <a:r>
              <a:rPr lang="en-US" altLang="zh-TW" dirty="0" smtClean="0"/>
              <a:t>questions like "How can I prepare for an interview?"  are often going to boil down to "Brush up on your linear algebra".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5F58D-9BB2-4572-B2D4-7F55E3FA888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6910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Higher dimension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5F58D-9BB2-4572-B2D4-7F55E3FA888D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062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Simply consider it as a function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lvl="2"/>
            <a:r>
              <a:rPr lang="en-US" altLang="zh-TW" dirty="0" smtClean="0"/>
              <a:t>E.g. Input: population last year, output: population this year</a:t>
            </a:r>
          </a:p>
          <a:p>
            <a:pPr lvl="2"/>
            <a:r>
              <a:rPr lang="en-US" altLang="zh-TW" dirty="0" smtClean="0"/>
              <a:t>E.g. rotation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MIMO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5F58D-9BB2-4572-B2D4-7F55E3FA888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5721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Desing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filtering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5F58D-9BB2-4572-B2D4-7F55E3FA888D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8747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像無線通訊訊號在介質中的傳播就可以用線性系統來模擬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5F58D-9BB2-4572-B2D4-7F55E3FA888D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4898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b="1" dirty="0" smtClean="0"/>
              <a:t>Eigenvalues and the Collapse of the Tacoma Narrows Bridge</a:t>
            </a:r>
          </a:p>
          <a:p>
            <a:r>
              <a:rPr lang="en-US" altLang="zh-TW" dirty="0" smtClean="0">
                <a:hlinkClick r:id="rId3"/>
              </a:rPr>
              <a:t>https://en.wikipedia.org/wiki/Tacoma_Narrows_Bridge</a:t>
            </a:r>
            <a:endParaRPr lang="en-US" altLang="zh-TW" dirty="0" smtClean="0"/>
          </a:p>
          <a:p>
            <a:r>
              <a:rPr lang="en-US" altLang="zh-TW" dirty="0" smtClean="0"/>
              <a:t>Find the picture  here</a:t>
            </a:r>
          </a:p>
          <a:p>
            <a:r>
              <a:rPr lang="en-US" altLang="zh-TW" dirty="0" smtClean="0"/>
              <a:t>http://hubpages.com/education/What-the-Heck-are-Eigenvalues-and-Eigenvectors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5F58D-9BB2-4572-B2D4-7F55E3FA888D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84183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10 20 50 100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5F58D-9BB2-4572-B2D4-7F55E3FA888D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94249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https://lab.mikuru.tw/CQG/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5F58D-9BB2-4572-B2D4-7F55E3FA888D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921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76CC-7C4D-4F1B-B75E-901EF87CF5DC}" type="datetimeFigureOut">
              <a:rPr lang="zh-TW" altLang="en-US" smtClean="0"/>
              <a:t>2016/2/24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8272-2B50-4E07-AD80-C492B95CB0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6896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76CC-7C4D-4F1B-B75E-901EF87CF5DC}" type="datetimeFigureOut">
              <a:rPr lang="zh-TW" altLang="en-US" smtClean="0"/>
              <a:t>2016/2/24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8272-2B50-4E07-AD80-C492B95CB0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219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76CC-7C4D-4F1B-B75E-901EF87CF5DC}" type="datetimeFigureOut">
              <a:rPr lang="zh-TW" altLang="en-US" smtClean="0"/>
              <a:t>2016/2/24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8272-2B50-4E07-AD80-C492B95CB0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912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76CC-7C4D-4F1B-B75E-901EF87CF5DC}" type="datetimeFigureOut">
              <a:rPr lang="zh-TW" altLang="en-US" smtClean="0"/>
              <a:t>2016/2/24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8272-2B50-4E07-AD80-C492B95CB0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8391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76CC-7C4D-4F1B-B75E-901EF87CF5DC}" type="datetimeFigureOut">
              <a:rPr lang="zh-TW" altLang="en-US" smtClean="0"/>
              <a:t>2016/2/24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8272-2B50-4E07-AD80-C492B95CB0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824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76CC-7C4D-4F1B-B75E-901EF87CF5DC}" type="datetimeFigureOut">
              <a:rPr lang="zh-TW" altLang="en-US" smtClean="0"/>
              <a:t>2016/2/24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8272-2B50-4E07-AD80-C492B95CB0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1071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76CC-7C4D-4F1B-B75E-901EF87CF5DC}" type="datetimeFigureOut">
              <a:rPr lang="zh-TW" altLang="en-US" smtClean="0"/>
              <a:t>2016/2/24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8272-2B50-4E07-AD80-C492B95CB0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1759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76CC-7C4D-4F1B-B75E-901EF87CF5DC}" type="datetimeFigureOut">
              <a:rPr lang="zh-TW" altLang="en-US" smtClean="0"/>
              <a:t>2016/2/24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8272-2B50-4E07-AD80-C492B95CB0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8135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76CC-7C4D-4F1B-B75E-901EF87CF5DC}" type="datetimeFigureOut">
              <a:rPr lang="zh-TW" altLang="en-US" smtClean="0"/>
              <a:t>2016/2/24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8272-2B50-4E07-AD80-C492B95CB0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9804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76CC-7C4D-4F1B-B75E-901EF87CF5DC}" type="datetimeFigureOut">
              <a:rPr lang="zh-TW" altLang="en-US" smtClean="0"/>
              <a:t>2016/2/24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8272-2B50-4E07-AD80-C492B95CB0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788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676CC-7C4D-4F1B-B75E-901EF87CF5DC}" type="datetimeFigureOut">
              <a:rPr lang="zh-TW" altLang="en-US" smtClean="0"/>
              <a:t>2016/2/24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A8272-2B50-4E07-AD80-C492B95CB0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56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676CC-7C4D-4F1B-B75E-901EF87CF5DC}" type="datetimeFigureOut">
              <a:rPr lang="zh-TW" altLang="en-US" smtClean="0"/>
              <a:t>2016/2/24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A8272-2B50-4E07-AD80-C492B95CB0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21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3.png"/><Relationship Id="rId18" Type="http://schemas.openxmlformats.org/officeDocument/2006/relationships/image" Target="../media/image58.png"/><Relationship Id="rId26" Type="http://schemas.openxmlformats.org/officeDocument/2006/relationships/image" Target="../media/image66.png"/><Relationship Id="rId3" Type="http://schemas.openxmlformats.org/officeDocument/2006/relationships/image" Target="../media/image43.png"/><Relationship Id="rId21" Type="http://schemas.openxmlformats.org/officeDocument/2006/relationships/image" Target="../media/image61.png"/><Relationship Id="rId34" Type="http://schemas.openxmlformats.org/officeDocument/2006/relationships/image" Target="../media/image74.png"/><Relationship Id="rId7" Type="http://schemas.openxmlformats.org/officeDocument/2006/relationships/image" Target="../media/image47.png"/><Relationship Id="rId12" Type="http://schemas.openxmlformats.org/officeDocument/2006/relationships/image" Target="../media/image52.png"/><Relationship Id="rId17" Type="http://schemas.openxmlformats.org/officeDocument/2006/relationships/image" Target="../media/image57.png"/><Relationship Id="rId25" Type="http://schemas.openxmlformats.org/officeDocument/2006/relationships/image" Target="../media/image65.png"/><Relationship Id="rId33" Type="http://schemas.openxmlformats.org/officeDocument/2006/relationships/image" Target="../media/image73.png"/><Relationship Id="rId2" Type="http://schemas.openxmlformats.org/officeDocument/2006/relationships/image" Target="../media/image42.png"/><Relationship Id="rId16" Type="http://schemas.openxmlformats.org/officeDocument/2006/relationships/image" Target="../media/image56.png"/><Relationship Id="rId20" Type="http://schemas.openxmlformats.org/officeDocument/2006/relationships/image" Target="../media/image60.png"/><Relationship Id="rId29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png"/><Relationship Id="rId11" Type="http://schemas.openxmlformats.org/officeDocument/2006/relationships/image" Target="../media/image51.png"/><Relationship Id="rId24" Type="http://schemas.openxmlformats.org/officeDocument/2006/relationships/image" Target="../media/image64.png"/><Relationship Id="rId32" Type="http://schemas.openxmlformats.org/officeDocument/2006/relationships/image" Target="../media/image72.png"/><Relationship Id="rId5" Type="http://schemas.openxmlformats.org/officeDocument/2006/relationships/image" Target="../media/image45.png"/><Relationship Id="rId15" Type="http://schemas.openxmlformats.org/officeDocument/2006/relationships/image" Target="../media/image55.png"/><Relationship Id="rId23" Type="http://schemas.openxmlformats.org/officeDocument/2006/relationships/image" Target="../media/image3.png"/><Relationship Id="rId28" Type="http://schemas.openxmlformats.org/officeDocument/2006/relationships/image" Target="../media/image68.png"/><Relationship Id="rId10" Type="http://schemas.openxmlformats.org/officeDocument/2006/relationships/image" Target="../media/image50.png"/><Relationship Id="rId19" Type="http://schemas.openxmlformats.org/officeDocument/2006/relationships/image" Target="../media/image59.png"/><Relationship Id="rId31" Type="http://schemas.openxmlformats.org/officeDocument/2006/relationships/image" Target="../media/image67.png"/><Relationship Id="rId4" Type="http://schemas.openxmlformats.org/officeDocument/2006/relationships/image" Target="../media/image44.png"/><Relationship Id="rId9" Type="http://schemas.openxmlformats.org/officeDocument/2006/relationships/image" Target="../media/image49.png"/><Relationship Id="rId14" Type="http://schemas.openxmlformats.org/officeDocument/2006/relationships/image" Target="../media/image54.png"/><Relationship Id="rId22" Type="http://schemas.openxmlformats.org/officeDocument/2006/relationships/image" Target="../media/image62.png"/><Relationship Id="rId27" Type="http://schemas.openxmlformats.org/officeDocument/2006/relationships/image" Target="../media/image63.png"/><Relationship Id="rId30" Type="http://schemas.openxmlformats.org/officeDocument/2006/relationships/image" Target="../media/image70.png"/><Relationship Id="rId35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77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71.emf"/><Relationship Id="rId12" Type="http://schemas.openxmlformats.org/officeDocument/2006/relationships/image" Target="../media/image7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8.wmf"/><Relationship Id="rId11" Type="http://schemas.openxmlformats.org/officeDocument/2006/relationships/image" Target="../media/image75.pn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2.emf"/><Relationship Id="rId4" Type="http://schemas.openxmlformats.org/officeDocument/2006/relationships/image" Target="../media/image70.jpeg"/><Relationship Id="rId9" Type="http://schemas.openxmlformats.org/officeDocument/2006/relationships/image" Target="../media/image6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png"/><Relationship Id="rId3" Type="http://schemas.openxmlformats.org/officeDocument/2006/relationships/image" Target="../media/image36.png"/><Relationship Id="rId7" Type="http://schemas.openxmlformats.org/officeDocument/2006/relationships/image" Target="../media/image8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11" Type="http://schemas.openxmlformats.org/officeDocument/2006/relationships/image" Target="../media/image88.png"/><Relationship Id="rId5" Type="http://schemas.openxmlformats.org/officeDocument/2006/relationships/image" Target="../media/image38.png"/><Relationship Id="rId10" Type="http://schemas.openxmlformats.org/officeDocument/2006/relationships/image" Target="../media/image87.png"/><Relationship Id="rId4" Type="http://schemas.openxmlformats.org/officeDocument/2006/relationships/image" Target="../media/image37.png"/><Relationship Id="rId9" Type="http://schemas.openxmlformats.org/officeDocument/2006/relationships/image" Target="../media/image8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jpg"/><Relationship Id="rId7" Type="http://schemas.openxmlformats.org/officeDocument/2006/relationships/image" Target="../media/image87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jpg"/><Relationship Id="rId5" Type="http://schemas.openxmlformats.org/officeDocument/2006/relationships/image" Target="../media/image85.jpg"/><Relationship Id="rId4" Type="http://schemas.openxmlformats.org/officeDocument/2006/relationships/image" Target="../media/image84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21" Type="http://schemas.openxmlformats.org/officeDocument/2006/relationships/image" Target="../media/image31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5" Type="http://schemas.openxmlformats.org/officeDocument/2006/relationships/image" Target="../media/image35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20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24" Type="http://schemas.openxmlformats.org/officeDocument/2006/relationships/image" Target="../media/image34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23" Type="http://schemas.openxmlformats.org/officeDocument/2006/relationships/image" Target="../media/image33.png"/><Relationship Id="rId10" Type="http://schemas.openxmlformats.org/officeDocument/2006/relationships/image" Target="../media/image20.png"/><Relationship Id="rId19" Type="http://schemas.openxmlformats.org/officeDocument/2006/relationships/image" Target="../media/image29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Relationship Id="rId22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Linear Algebra: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4800" dirty="0" smtClean="0">
                <a:solidFill>
                  <a:srgbClr val="0000FF"/>
                </a:solidFill>
              </a:rPr>
              <a:t>What are we going to learn?</a:t>
            </a:r>
            <a:endParaRPr lang="zh-TW" altLang="en-US" sz="4800" dirty="0">
              <a:solidFill>
                <a:srgbClr val="0000FF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/>
              <a:t>李宏毅 </a:t>
            </a:r>
            <a:endParaRPr lang="en-US" altLang="zh-TW" sz="4800" dirty="0"/>
          </a:p>
          <a:p>
            <a:r>
              <a:rPr lang="en-US" altLang="zh-TW" sz="4800" dirty="0"/>
              <a:t>Hung-yi </a:t>
            </a:r>
            <a:r>
              <a:rPr lang="en-US" altLang="zh-TW" sz="4800" dirty="0" smtClean="0"/>
              <a:t>Lee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80643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787460" y="331900"/>
            <a:ext cx="1113972" cy="16187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Linear</a:t>
            </a:r>
          </a:p>
          <a:p>
            <a:pPr algn="ctr"/>
            <a:r>
              <a:rPr lang="en-US" altLang="zh-TW" sz="2400" dirty="0" smtClean="0"/>
              <a:t>System</a:t>
            </a:r>
            <a:endParaRPr lang="zh-TW" altLang="en-US" sz="2400" dirty="0"/>
          </a:p>
        </p:txBody>
      </p:sp>
      <p:grpSp>
        <p:nvGrpSpPr>
          <p:cNvPr id="5" name="群組 4"/>
          <p:cNvGrpSpPr/>
          <p:nvPr/>
        </p:nvGrpSpPr>
        <p:grpSpPr>
          <a:xfrm>
            <a:off x="81224" y="298892"/>
            <a:ext cx="461665" cy="1684812"/>
            <a:chOff x="1828104" y="4807109"/>
            <a:chExt cx="461665" cy="16848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字方塊 5"/>
                <p:cNvSpPr txBox="1"/>
                <p:nvPr/>
              </p:nvSpPr>
              <p:spPr>
                <a:xfrm>
                  <a:off x="1868501" y="4807109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文字方塊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8501" y="4807109"/>
                  <a:ext cx="238847" cy="369332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30769" r="-30769" b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文字方塊 6"/>
                <p:cNvSpPr txBox="1"/>
                <p:nvPr/>
              </p:nvSpPr>
              <p:spPr>
                <a:xfrm>
                  <a:off x="1868500" y="5215812"/>
                  <a:ext cx="23884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文字方塊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8500" y="5215812"/>
                  <a:ext cx="238848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30769" r="-30769" b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文字方塊 7"/>
                <p:cNvSpPr txBox="1"/>
                <p:nvPr/>
              </p:nvSpPr>
              <p:spPr>
                <a:xfrm>
                  <a:off x="1857698" y="6122589"/>
                  <a:ext cx="23884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文字方塊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57698" y="6122589"/>
                  <a:ext cx="238848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28205" r="-33333" b="-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文字方塊 8"/>
            <p:cNvSpPr txBox="1"/>
            <p:nvPr/>
          </p:nvSpPr>
          <p:spPr>
            <a:xfrm rot="5400000">
              <a:off x="1754137" y="5659112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>
                  <a:solidFill>
                    <a:srgbClr val="FF0000"/>
                  </a:solidFill>
                </a:rPr>
                <a:t>……</a:t>
              </a:r>
              <a:endParaRPr lang="zh-TW" alt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0" name="群組 9"/>
          <p:cNvGrpSpPr/>
          <p:nvPr/>
        </p:nvGrpSpPr>
        <p:grpSpPr>
          <a:xfrm>
            <a:off x="2261432" y="250797"/>
            <a:ext cx="593047" cy="1711130"/>
            <a:chOff x="6725667" y="4729579"/>
            <a:chExt cx="593047" cy="17111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文字方塊 10"/>
                <p:cNvSpPr txBox="1"/>
                <p:nvPr/>
              </p:nvSpPr>
              <p:spPr>
                <a:xfrm>
                  <a:off x="6725668" y="4729579"/>
                  <a:ext cx="50577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11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文字方塊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5668" y="4729579"/>
                  <a:ext cx="505779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8434" r="-4819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文字方塊 11"/>
                <p:cNvSpPr txBox="1"/>
                <p:nvPr/>
              </p:nvSpPr>
              <p:spPr>
                <a:xfrm>
                  <a:off x="6725667" y="5158204"/>
                  <a:ext cx="51289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21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文字方塊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5667" y="5158204"/>
                  <a:ext cx="512897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8333" r="-4762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文字方塊 12"/>
                <p:cNvSpPr txBox="1"/>
                <p:nvPr/>
              </p:nvSpPr>
              <p:spPr>
                <a:xfrm>
                  <a:off x="6725667" y="6071377"/>
                  <a:ext cx="5930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altLang="zh-TW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文字方塊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5667" y="6071377"/>
                  <a:ext cx="593047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7216" r="-5155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文字方塊 13"/>
            <p:cNvSpPr txBox="1"/>
            <p:nvPr/>
          </p:nvSpPr>
          <p:spPr>
            <a:xfrm rot="5400000">
              <a:off x="6703092" y="5625734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>
                  <a:solidFill>
                    <a:srgbClr val="0000FF"/>
                  </a:solidFill>
                </a:rPr>
                <a:t>……</a:t>
              </a:r>
              <a:endParaRPr lang="zh-TW" altLang="en-US" sz="2400" dirty="0">
                <a:solidFill>
                  <a:srgbClr val="0000FF"/>
                </a:solidFill>
              </a:endParaRPr>
            </a:p>
          </p:txBody>
        </p:sp>
      </p:grpSp>
      <p:cxnSp>
        <p:nvCxnSpPr>
          <p:cNvPr id="21" name="直線單箭頭接點 20"/>
          <p:cNvCxnSpPr/>
          <p:nvPr/>
        </p:nvCxnSpPr>
        <p:spPr>
          <a:xfrm>
            <a:off x="1901432" y="470668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/>
          <p:nvPr/>
        </p:nvCxnSpPr>
        <p:spPr>
          <a:xfrm>
            <a:off x="1901432" y="925538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/>
          <p:cNvCxnSpPr/>
          <p:nvPr/>
        </p:nvCxnSpPr>
        <p:spPr>
          <a:xfrm>
            <a:off x="1901432" y="1838711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單箭頭接點 57"/>
          <p:cNvCxnSpPr/>
          <p:nvPr/>
        </p:nvCxnSpPr>
        <p:spPr>
          <a:xfrm>
            <a:off x="427460" y="470668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單箭頭接點 58"/>
          <p:cNvCxnSpPr/>
          <p:nvPr/>
        </p:nvCxnSpPr>
        <p:spPr>
          <a:xfrm>
            <a:off x="427460" y="925538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單箭頭接點 59"/>
          <p:cNvCxnSpPr/>
          <p:nvPr/>
        </p:nvCxnSpPr>
        <p:spPr>
          <a:xfrm>
            <a:off x="427460" y="1838711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矩形 60"/>
          <p:cNvSpPr/>
          <p:nvPr/>
        </p:nvSpPr>
        <p:spPr>
          <a:xfrm>
            <a:off x="3673177" y="331900"/>
            <a:ext cx="1113972" cy="16187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Linear</a:t>
            </a:r>
          </a:p>
          <a:p>
            <a:pPr algn="ctr"/>
            <a:r>
              <a:rPr lang="en-US" altLang="zh-TW" sz="2400" dirty="0" smtClean="0"/>
              <a:t>System</a:t>
            </a:r>
            <a:endParaRPr lang="zh-TW" altLang="en-US" sz="2400" dirty="0"/>
          </a:p>
        </p:txBody>
      </p:sp>
      <p:grpSp>
        <p:nvGrpSpPr>
          <p:cNvPr id="62" name="群組 61"/>
          <p:cNvGrpSpPr/>
          <p:nvPr/>
        </p:nvGrpSpPr>
        <p:grpSpPr>
          <a:xfrm>
            <a:off x="2966941" y="298892"/>
            <a:ext cx="461665" cy="1684812"/>
            <a:chOff x="1828104" y="4807109"/>
            <a:chExt cx="461665" cy="16848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文字方塊 62"/>
                <p:cNvSpPr txBox="1"/>
                <p:nvPr/>
              </p:nvSpPr>
              <p:spPr>
                <a:xfrm>
                  <a:off x="1868501" y="4807109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3" name="文字方塊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8501" y="4807109"/>
                  <a:ext cx="238847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27500" r="-30000" b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文字方塊 63"/>
                <p:cNvSpPr txBox="1"/>
                <p:nvPr/>
              </p:nvSpPr>
              <p:spPr>
                <a:xfrm>
                  <a:off x="1868500" y="5215812"/>
                  <a:ext cx="23884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4" name="文字方塊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8500" y="5215812"/>
                  <a:ext cx="238848" cy="36933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27500" r="-30000" b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文字方塊 64"/>
                <p:cNvSpPr txBox="1"/>
                <p:nvPr/>
              </p:nvSpPr>
              <p:spPr>
                <a:xfrm>
                  <a:off x="1857698" y="6122589"/>
                  <a:ext cx="23884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5" name="文字方塊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57698" y="6122589"/>
                  <a:ext cx="238848" cy="369332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30769" r="-30769" b="-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6" name="文字方塊 65"/>
            <p:cNvSpPr txBox="1"/>
            <p:nvPr/>
          </p:nvSpPr>
          <p:spPr>
            <a:xfrm rot="5400000">
              <a:off x="1754137" y="5659112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>
                  <a:solidFill>
                    <a:srgbClr val="FF0000"/>
                  </a:solidFill>
                </a:rPr>
                <a:t>……</a:t>
              </a:r>
              <a:endParaRPr lang="zh-TW" alt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67" name="群組 66"/>
          <p:cNvGrpSpPr/>
          <p:nvPr/>
        </p:nvGrpSpPr>
        <p:grpSpPr>
          <a:xfrm>
            <a:off x="5147149" y="250797"/>
            <a:ext cx="593047" cy="1711130"/>
            <a:chOff x="6725667" y="4729579"/>
            <a:chExt cx="593047" cy="17111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文字方塊 67"/>
                <p:cNvSpPr txBox="1"/>
                <p:nvPr/>
              </p:nvSpPr>
              <p:spPr>
                <a:xfrm>
                  <a:off x="6725668" y="4729579"/>
                  <a:ext cx="50577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文字方塊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5668" y="4729579"/>
                  <a:ext cx="505779" cy="369332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7229" r="-4819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9" name="文字方塊 68"/>
                <p:cNvSpPr txBox="1"/>
                <p:nvPr/>
              </p:nvSpPr>
              <p:spPr>
                <a:xfrm>
                  <a:off x="6725667" y="5158204"/>
                  <a:ext cx="51289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22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69" name="文字方塊 6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5667" y="5158204"/>
                  <a:ext cx="512897" cy="369332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7143" r="-4762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文字方塊 69"/>
                <p:cNvSpPr txBox="1"/>
                <p:nvPr/>
              </p:nvSpPr>
              <p:spPr>
                <a:xfrm>
                  <a:off x="6725667" y="6071377"/>
                  <a:ext cx="5930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altLang="zh-TW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文字方塊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5667" y="6071377"/>
                  <a:ext cx="593047" cy="369332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6122" r="-4082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1" name="文字方塊 70"/>
            <p:cNvSpPr txBox="1"/>
            <p:nvPr/>
          </p:nvSpPr>
          <p:spPr>
            <a:xfrm rot="5400000">
              <a:off x="6703092" y="5625734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>
                  <a:solidFill>
                    <a:srgbClr val="0000FF"/>
                  </a:solidFill>
                </a:rPr>
                <a:t>……</a:t>
              </a:r>
              <a:endParaRPr lang="zh-TW" altLang="en-US" sz="2400" dirty="0">
                <a:solidFill>
                  <a:srgbClr val="0000FF"/>
                </a:solidFill>
              </a:endParaRPr>
            </a:p>
          </p:txBody>
        </p:sp>
      </p:grpSp>
      <p:cxnSp>
        <p:nvCxnSpPr>
          <p:cNvPr id="72" name="直線單箭頭接點 71"/>
          <p:cNvCxnSpPr/>
          <p:nvPr/>
        </p:nvCxnSpPr>
        <p:spPr>
          <a:xfrm>
            <a:off x="4787149" y="470668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單箭頭接點 72"/>
          <p:cNvCxnSpPr/>
          <p:nvPr/>
        </p:nvCxnSpPr>
        <p:spPr>
          <a:xfrm>
            <a:off x="4787149" y="925538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單箭頭接點 73"/>
          <p:cNvCxnSpPr/>
          <p:nvPr/>
        </p:nvCxnSpPr>
        <p:spPr>
          <a:xfrm>
            <a:off x="4787149" y="1838711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單箭頭接點 74"/>
          <p:cNvCxnSpPr/>
          <p:nvPr/>
        </p:nvCxnSpPr>
        <p:spPr>
          <a:xfrm>
            <a:off x="3313177" y="470668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線單箭頭接點 75"/>
          <p:cNvCxnSpPr/>
          <p:nvPr/>
        </p:nvCxnSpPr>
        <p:spPr>
          <a:xfrm>
            <a:off x="3313177" y="925538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單箭頭接點 76"/>
          <p:cNvCxnSpPr/>
          <p:nvPr/>
        </p:nvCxnSpPr>
        <p:spPr>
          <a:xfrm>
            <a:off x="3313177" y="1838711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矩形 77"/>
          <p:cNvSpPr/>
          <p:nvPr/>
        </p:nvSpPr>
        <p:spPr>
          <a:xfrm>
            <a:off x="7048114" y="331900"/>
            <a:ext cx="1113972" cy="16187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Linear</a:t>
            </a:r>
          </a:p>
          <a:p>
            <a:pPr algn="ctr"/>
            <a:r>
              <a:rPr lang="en-US" altLang="zh-TW" sz="2400" dirty="0" smtClean="0"/>
              <a:t>System</a:t>
            </a:r>
            <a:endParaRPr lang="zh-TW" altLang="en-US" sz="2400" dirty="0"/>
          </a:p>
        </p:txBody>
      </p:sp>
      <p:grpSp>
        <p:nvGrpSpPr>
          <p:cNvPr id="79" name="群組 78"/>
          <p:cNvGrpSpPr/>
          <p:nvPr/>
        </p:nvGrpSpPr>
        <p:grpSpPr>
          <a:xfrm>
            <a:off x="6341878" y="298892"/>
            <a:ext cx="461665" cy="1684812"/>
            <a:chOff x="1828104" y="4807109"/>
            <a:chExt cx="461665" cy="168481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文字方塊 79"/>
                <p:cNvSpPr txBox="1"/>
                <p:nvPr/>
              </p:nvSpPr>
              <p:spPr>
                <a:xfrm>
                  <a:off x="1868501" y="4807109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0" name="文字方塊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8501" y="4807109"/>
                  <a:ext cx="238847" cy="369332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30769" r="-30769" b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文字方塊 80"/>
                <p:cNvSpPr txBox="1"/>
                <p:nvPr/>
              </p:nvSpPr>
              <p:spPr>
                <a:xfrm>
                  <a:off x="1868500" y="5215812"/>
                  <a:ext cx="23884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1" name="文字方塊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8500" y="5215812"/>
                  <a:ext cx="238848" cy="369332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30769" r="-30769" b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文字方塊 81"/>
                <p:cNvSpPr txBox="1"/>
                <p:nvPr/>
              </p:nvSpPr>
              <p:spPr>
                <a:xfrm>
                  <a:off x="1857698" y="6122589"/>
                  <a:ext cx="23884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2" name="文字方塊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57698" y="6122589"/>
                  <a:ext cx="238848" cy="369332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l="-28205" r="-33333" b="-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3" name="文字方塊 82"/>
            <p:cNvSpPr txBox="1"/>
            <p:nvPr/>
          </p:nvSpPr>
          <p:spPr>
            <a:xfrm rot="5400000">
              <a:off x="1754137" y="5659112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>
                  <a:solidFill>
                    <a:srgbClr val="FF0000"/>
                  </a:solidFill>
                </a:rPr>
                <a:t>……</a:t>
              </a:r>
              <a:endParaRPr lang="zh-TW" alt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4" name="群組 83"/>
          <p:cNvGrpSpPr/>
          <p:nvPr/>
        </p:nvGrpSpPr>
        <p:grpSpPr>
          <a:xfrm>
            <a:off x="8522086" y="250797"/>
            <a:ext cx="612925" cy="1711130"/>
            <a:chOff x="6725667" y="4729579"/>
            <a:chExt cx="612925" cy="17111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文字方塊 84"/>
                <p:cNvSpPr txBox="1"/>
                <p:nvPr/>
              </p:nvSpPr>
              <p:spPr>
                <a:xfrm>
                  <a:off x="6725668" y="4729579"/>
                  <a:ext cx="52565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zh-TW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85" name="文字方塊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5668" y="4729579"/>
                  <a:ext cx="525657" cy="369332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 l="-8140" r="-4651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文字方塊 85"/>
                <p:cNvSpPr txBox="1"/>
                <p:nvPr/>
              </p:nvSpPr>
              <p:spPr>
                <a:xfrm>
                  <a:off x="6725667" y="5158204"/>
                  <a:ext cx="53277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TW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86" name="文字方塊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5667" y="5158204"/>
                  <a:ext cx="532775" cy="369332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 l="-8046" r="-1149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文字方塊 86"/>
                <p:cNvSpPr txBox="1"/>
                <p:nvPr/>
              </p:nvSpPr>
              <p:spPr>
                <a:xfrm>
                  <a:off x="6725667" y="6071377"/>
                  <a:ext cx="6129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𝑚𝑛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87" name="文字方塊 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5667" y="6071377"/>
                  <a:ext cx="612925" cy="369332"/>
                </a:xfrm>
                <a:prstGeom prst="rect">
                  <a:avLst/>
                </a:prstGeom>
                <a:blipFill rotWithShape="0">
                  <a:blip r:embed="rId19"/>
                  <a:stretch>
                    <a:fillRect l="-6931" r="-990" b="-9836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8" name="文字方塊 87"/>
            <p:cNvSpPr txBox="1"/>
            <p:nvPr/>
          </p:nvSpPr>
          <p:spPr>
            <a:xfrm rot="5400000">
              <a:off x="6703092" y="5625734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>
                  <a:solidFill>
                    <a:srgbClr val="0000FF"/>
                  </a:solidFill>
                </a:rPr>
                <a:t>……</a:t>
              </a:r>
              <a:endParaRPr lang="zh-TW" altLang="en-US" sz="2400" dirty="0">
                <a:solidFill>
                  <a:srgbClr val="0000FF"/>
                </a:solidFill>
              </a:endParaRPr>
            </a:p>
          </p:txBody>
        </p:sp>
      </p:grpSp>
      <p:cxnSp>
        <p:nvCxnSpPr>
          <p:cNvPr id="89" name="直線單箭頭接點 88"/>
          <p:cNvCxnSpPr/>
          <p:nvPr/>
        </p:nvCxnSpPr>
        <p:spPr>
          <a:xfrm>
            <a:off x="8162086" y="470668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單箭頭接點 89"/>
          <p:cNvCxnSpPr/>
          <p:nvPr/>
        </p:nvCxnSpPr>
        <p:spPr>
          <a:xfrm>
            <a:off x="8162086" y="925538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單箭頭接點 90"/>
          <p:cNvCxnSpPr/>
          <p:nvPr/>
        </p:nvCxnSpPr>
        <p:spPr>
          <a:xfrm>
            <a:off x="8162086" y="1838711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單箭頭接點 91"/>
          <p:cNvCxnSpPr/>
          <p:nvPr/>
        </p:nvCxnSpPr>
        <p:spPr>
          <a:xfrm>
            <a:off x="6688114" y="470668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單箭頭接點 92"/>
          <p:cNvCxnSpPr/>
          <p:nvPr/>
        </p:nvCxnSpPr>
        <p:spPr>
          <a:xfrm>
            <a:off x="6688114" y="925538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單箭頭接點 93"/>
          <p:cNvCxnSpPr/>
          <p:nvPr/>
        </p:nvCxnSpPr>
        <p:spPr>
          <a:xfrm>
            <a:off x="6688114" y="1838711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文字方塊 94"/>
          <p:cNvSpPr txBox="1"/>
          <p:nvPr/>
        </p:nvSpPr>
        <p:spPr>
          <a:xfrm>
            <a:off x="5575570" y="824765"/>
            <a:ext cx="893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……</a:t>
            </a:r>
            <a:endParaRPr lang="zh-TW" altLang="en-US" sz="2800" dirty="0"/>
          </a:p>
        </p:txBody>
      </p:sp>
      <p:sp>
        <p:nvSpPr>
          <p:cNvPr id="96" name="矩形 95"/>
          <p:cNvSpPr/>
          <p:nvPr/>
        </p:nvSpPr>
        <p:spPr>
          <a:xfrm>
            <a:off x="806839" y="2351211"/>
            <a:ext cx="717969" cy="16187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grpSp>
        <p:nvGrpSpPr>
          <p:cNvPr id="97" name="群組 96"/>
          <p:cNvGrpSpPr/>
          <p:nvPr/>
        </p:nvGrpSpPr>
        <p:grpSpPr>
          <a:xfrm>
            <a:off x="112201" y="2327984"/>
            <a:ext cx="461665" cy="1684812"/>
            <a:chOff x="1828104" y="4807109"/>
            <a:chExt cx="461665" cy="1684812"/>
          </a:xfrm>
        </p:grpSpPr>
        <p:sp>
          <p:nvSpPr>
            <p:cNvPr id="98" name="文字方塊 97"/>
            <p:cNvSpPr txBox="1"/>
            <p:nvPr/>
          </p:nvSpPr>
          <p:spPr>
            <a:xfrm>
              <a:off x="1868501" y="4807109"/>
              <a:ext cx="65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endParaRPr lang="zh-TW" altLang="en-US" sz="2400" dirty="0">
                <a:solidFill>
                  <a:srgbClr val="FF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文字方塊 98"/>
                <p:cNvSpPr txBox="1"/>
                <p:nvPr/>
              </p:nvSpPr>
              <p:spPr>
                <a:xfrm>
                  <a:off x="1868500" y="5215812"/>
                  <a:ext cx="23884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99" name="文字方塊 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68500" y="5215812"/>
                  <a:ext cx="238848" cy="369332"/>
                </a:xfrm>
                <a:prstGeom prst="rect">
                  <a:avLst/>
                </a:prstGeom>
                <a:blipFill rotWithShape="0">
                  <a:blip r:embed="rId20"/>
                  <a:stretch>
                    <a:fillRect l="-28205" r="-33333" b="-4918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文字方塊 99"/>
                <p:cNvSpPr txBox="1"/>
                <p:nvPr/>
              </p:nvSpPr>
              <p:spPr>
                <a:xfrm>
                  <a:off x="1857698" y="6122589"/>
                  <a:ext cx="23884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00" name="文字方塊 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57698" y="6122589"/>
                  <a:ext cx="238848" cy="369332"/>
                </a:xfrm>
                <a:prstGeom prst="rect">
                  <a:avLst/>
                </a:prstGeom>
                <a:blipFill rotWithShape="0">
                  <a:blip r:embed="rId21"/>
                  <a:stretch>
                    <a:fillRect l="-28205" r="-33333" b="-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1" name="文字方塊 100"/>
            <p:cNvSpPr txBox="1"/>
            <p:nvPr/>
          </p:nvSpPr>
          <p:spPr>
            <a:xfrm rot="5400000">
              <a:off x="1754137" y="5659112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>
                  <a:solidFill>
                    <a:srgbClr val="FF0000"/>
                  </a:solidFill>
                </a:rPr>
                <a:t>……</a:t>
              </a:r>
              <a:endParaRPr lang="zh-TW" altLang="en-US" sz="24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107" name="直線單箭頭接點 106"/>
          <p:cNvCxnSpPr/>
          <p:nvPr/>
        </p:nvCxnSpPr>
        <p:spPr>
          <a:xfrm>
            <a:off x="1513988" y="2486000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單箭頭接點 107"/>
          <p:cNvCxnSpPr/>
          <p:nvPr/>
        </p:nvCxnSpPr>
        <p:spPr>
          <a:xfrm>
            <a:off x="1513988" y="2940870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單箭頭接點 108"/>
          <p:cNvCxnSpPr/>
          <p:nvPr/>
        </p:nvCxnSpPr>
        <p:spPr>
          <a:xfrm>
            <a:off x="1513988" y="3854043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直線單箭頭接點 109"/>
          <p:cNvCxnSpPr/>
          <p:nvPr/>
        </p:nvCxnSpPr>
        <p:spPr>
          <a:xfrm>
            <a:off x="458437" y="2499760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單箭頭接點 110"/>
          <p:cNvCxnSpPr/>
          <p:nvPr/>
        </p:nvCxnSpPr>
        <p:spPr>
          <a:xfrm>
            <a:off x="458437" y="2954630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單箭頭接點 111"/>
          <p:cNvCxnSpPr/>
          <p:nvPr/>
        </p:nvCxnSpPr>
        <p:spPr>
          <a:xfrm>
            <a:off x="458437" y="3867803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文字方塊 112"/>
              <p:cNvSpPr txBox="1"/>
              <p:nvPr/>
            </p:nvSpPr>
            <p:spPr>
              <a:xfrm>
                <a:off x="112201" y="2261896"/>
                <a:ext cx="3649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3" name="文字方塊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01" y="2261896"/>
                <a:ext cx="364908" cy="369332"/>
              </a:xfrm>
              <a:prstGeom prst="rect">
                <a:avLst/>
              </a:prstGeom>
              <a:blipFill rotWithShape="0">
                <a:blip r:embed="rId22"/>
                <a:stretch>
                  <a:fillRect l="-10000" r="-8333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4" name="圖片 113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931431" y="2351211"/>
            <a:ext cx="885825" cy="1647825"/>
          </a:xfrm>
          <a:prstGeom prst="rect">
            <a:avLst/>
          </a:prstGeom>
        </p:spPr>
      </p:pic>
      <p:sp>
        <p:nvSpPr>
          <p:cNvPr id="131" name="矩形 130"/>
          <p:cNvSpPr/>
          <p:nvPr/>
        </p:nvSpPr>
        <p:spPr>
          <a:xfrm>
            <a:off x="3673177" y="2373718"/>
            <a:ext cx="717969" cy="16187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cxnSp>
        <p:nvCxnSpPr>
          <p:cNvPr id="137" name="直線單箭頭接點 136"/>
          <p:cNvCxnSpPr/>
          <p:nvPr/>
        </p:nvCxnSpPr>
        <p:spPr>
          <a:xfrm>
            <a:off x="4380326" y="2508507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單箭頭接點 137"/>
          <p:cNvCxnSpPr/>
          <p:nvPr/>
        </p:nvCxnSpPr>
        <p:spPr>
          <a:xfrm>
            <a:off x="4380326" y="2963377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單箭頭接點 138"/>
          <p:cNvCxnSpPr/>
          <p:nvPr/>
        </p:nvCxnSpPr>
        <p:spPr>
          <a:xfrm>
            <a:off x="4380326" y="3876550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單箭頭接點 139"/>
          <p:cNvCxnSpPr/>
          <p:nvPr/>
        </p:nvCxnSpPr>
        <p:spPr>
          <a:xfrm>
            <a:off x="3324775" y="2522267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直線單箭頭接點 140"/>
          <p:cNvCxnSpPr/>
          <p:nvPr/>
        </p:nvCxnSpPr>
        <p:spPr>
          <a:xfrm>
            <a:off x="3324775" y="2977137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線單箭頭接點 141"/>
          <p:cNvCxnSpPr/>
          <p:nvPr/>
        </p:nvCxnSpPr>
        <p:spPr>
          <a:xfrm>
            <a:off x="3324775" y="3890310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4" name="群組 153"/>
          <p:cNvGrpSpPr/>
          <p:nvPr/>
        </p:nvGrpSpPr>
        <p:grpSpPr>
          <a:xfrm>
            <a:off x="2969820" y="2320029"/>
            <a:ext cx="461665" cy="1726173"/>
            <a:chOff x="3478137" y="2276842"/>
            <a:chExt cx="461665" cy="1726173"/>
          </a:xfrm>
        </p:grpSpPr>
        <p:grpSp>
          <p:nvGrpSpPr>
            <p:cNvPr id="155" name="群組 154"/>
            <p:cNvGrpSpPr/>
            <p:nvPr/>
          </p:nvGrpSpPr>
          <p:grpSpPr>
            <a:xfrm>
              <a:off x="3478137" y="2318203"/>
              <a:ext cx="461665" cy="1684812"/>
              <a:chOff x="1828104" y="4807109"/>
              <a:chExt cx="461665" cy="1684812"/>
            </a:xfrm>
          </p:grpSpPr>
          <p:sp>
            <p:nvSpPr>
              <p:cNvPr id="158" name="文字方塊 157"/>
              <p:cNvSpPr txBox="1"/>
              <p:nvPr/>
            </p:nvSpPr>
            <p:spPr>
              <a:xfrm>
                <a:off x="1868501" y="4807109"/>
                <a:ext cx="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9" name="文字方塊 158"/>
                  <p:cNvSpPr txBox="1"/>
                  <p:nvPr/>
                </p:nvSpPr>
                <p:spPr>
                  <a:xfrm>
                    <a:off x="1857698" y="6122589"/>
                    <a:ext cx="238848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oMath>
                      </m:oMathPara>
                    </a14:m>
                    <a:endParaRPr lang="zh-TW" altLang="en-US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9" name="文字方塊 15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857698" y="6122589"/>
                    <a:ext cx="238848" cy="369332"/>
                  </a:xfrm>
                  <a:prstGeom prst="rect">
                    <a:avLst/>
                  </a:prstGeom>
                  <a:blipFill rotWithShape="0">
                    <a:blip r:embed="rId24"/>
                    <a:stretch>
                      <a:fillRect l="-28205" r="-33333" b="-6557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60" name="文字方塊 159"/>
              <p:cNvSpPr txBox="1"/>
              <p:nvPr/>
            </p:nvSpPr>
            <p:spPr>
              <a:xfrm rot="5400000">
                <a:off x="1754137" y="5659112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>
                    <a:solidFill>
                      <a:srgbClr val="FF0000"/>
                    </a:solidFill>
                  </a:rPr>
                  <a:t>……</a:t>
                </a:r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6" name="文字方塊 155"/>
                <p:cNvSpPr txBox="1"/>
                <p:nvPr/>
              </p:nvSpPr>
              <p:spPr>
                <a:xfrm>
                  <a:off x="3518533" y="2276842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56" name="文字方塊 1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8533" y="2276842"/>
                  <a:ext cx="238847" cy="369332"/>
                </a:xfrm>
                <a:prstGeom prst="rect">
                  <a:avLst/>
                </a:prstGeom>
                <a:blipFill rotWithShape="0">
                  <a:blip r:embed="rId25"/>
                  <a:stretch>
                    <a:fillRect l="-30769" r="-30769" b="-666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7" name="文字方塊 156"/>
                <p:cNvSpPr txBox="1"/>
                <p:nvPr/>
              </p:nvSpPr>
              <p:spPr>
                <a:xfrm>
                  <a:off x="3479461" y="2665859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57" name="文字方塊 1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79461" y="2665859"/>
                  <a:ext cx="372025" cy="369332"/>
                </a:xfrm>
                <a:prstGeom prst="rect">
                  <a:avLst/>
                </a:prstGeom>
                <a:blipFill rotWithShape="0">
                  <a:blip r:embed="rId26"/>
                  <a:stretch>
                    <a:fillRect l="-9836" r="-8197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62" name="圖片 161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4796405" y="2407014"/>
            <a:ext cx="904875" cy="1581150"/>
          </a:xfrm>
          <a:prstGeom prst="rect">
            <a:avLst/>
          </a:prstGeom>
        </p:spPr>
      </p:pic>
      <p:sp>
        <p:nvSpPr>
          <p:cNvPr id="179" name="文字方塊 178"/>
          <p:cNvSpPr txBox="1"/>
          <p:nvPr/>
        </p:nvSpPr>
        <p:spPr>
          <a:xfrm>
            <a:off x="5575569" y="2930580"/>
            <a:ext cx="893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……</a:t>
            </a:r>
            <a:endParaRPr lang="zh-TW" altLang="en-US" sz="2800" dirty="0"/>
          </a:p>
        </p:txBody>
      </p:sp>
      <p:sp>
        <p:nvSpPr>
          <p:cNvPr id="180" name="矩形 179"/>
          <p:cNvSpPr/>
          <p:nvPr/>
        </p:nvSpPr>
        <p:spPr>
          <a:xfrm>
            <a:off x="7052185" y="2396899"/>
            <a:ext cx="717969" cy="16187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2400" dirty="0"/>
          </a:p>
        </p:txBody>
      </p:sp>
      <p:cxnSp>
        <p:nvCxnSpPr>
          <p:cNvPr id="181" name="直線單箭頭接點 180"/>
          <p:cNvCxnSpPr/>
          <p:nvPr/>
        </p:nvCxnSpPr>
        <p:spPr>
          <a:xfrm>
            <a:off x="7759334" y="2531688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直線單箭頭接點 181"/>
          <p:cNvCxnSpPr/>
          <p:nvPr/>
        </p:nvCxnSpPr>
        <p:spPr>
          <a:xfrm>
            <a:off x="7759334" y="2986558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單箭頭接點 182"/>
          <p:cNvCxnSpPr/>
          <p:nvPr/>
        </p:nvCxnSpPr>
        <p:spPr>
          <a:xfrm>
            <a:off x="7759334" y="3899731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線單箭頭接點 183"/>
          <p:cNvCxnSpPr/>
          <p:nvPr/>
        </p:nvCxnSpPr>
        <p:spPr>
          <a:xfrm>
            <a:off x="6703783" y="2545448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直線單箭頭接點 184"/>
          <p:cNvCxnSpPr/>
          <p:nvPr/>
        </p:nvCxnSpPr>
        <p:spPr>
          <a:xfrm>
            <a:off x="6703783" y="3000318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直線單箭頭接點 185"/>
          <p:cNvCxnSpPr/>
          <p:nvPr/>
        </p:nvCxnSpPr>
        <p:spPr>
          <a:xfrm>
            <a:off x="6703783" y="3913491"/>
            <a:ext cx="36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7" name="群組 186"/>
          <p:cNvGrpSpPr/>
          <p:nvPr/>
        </p:nvGrpSpPr>
        <p:grpSpPr>
          <a:xfrm>
            <a:off x="6348828" y="2343210"/>
            <a:ext cx="461665" cy="1428997"/>
            <a:chOff x="3478137" y="2276842"/>
            <a:chExt cx="461665" cy="1428997"/>
          </a:xfrm>
        </p:grpSpPr>
        <p:grpSp>
          <p:nvGrpSpPr>
            <p:cNvPr id="188" name="群組 187"/>
            <p:cNvGrpSpPr/>
            <p:nvPr/>
          </p:nvGrpSpPr>
          <p:grpSpPr>
            <a:xfrm>
              <a:off x="3478137" y="2318203"/>
              <a:ext cx="461665" cy="1387636"/>
              <a:chOff x="1828104" y="4807109"/>
              <a:chExt cx="461665" cy="1387636"/>
            </a:xfrm>
          </p:grpSpPr>
          <p:sp>
            <p:nvSpPr>
              <p:cNvPr id="191" name="文字方塊 190"/>
              <p:cNvSpPr txBox="1"/>
              <p:nvPr/>
            </p:nvSpPr>
            <p:spPr>
              <a:xfrm>
                <a:off x="1868501" y="4807109"/>
                <a:ext cx="6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3" name="文字方塊 192"/>
              <p:cNvSpPr txBox="1"/>
              <p:nvPr/>
            </p:nvSpPr>
            <p:spPr>
              <a:xfrm rot="5400000">
                <a:off x="1754137" y="5659112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>
                    <a:solidFill>
                      <a:srgbClr val="FF0000"/>
                    </a:solidFill>
                  </a:rPr>
                  <a:t>……</a:t>
                </a:r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9" name="文字方塊 188"/>
                <p:cNvSpPr txBox="1"/>
                <p:nvPr/>
              </p:nvSpPr>
              <p:spPr>
                <a:xfrm>
                  <a:off x="3518533" y="2276842"/>
                  <a:ext cx="23884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89" name="文字方塊 18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8533" y="2276842"/>
                  <a:ext cx="238847" cy="369332"/>
                </a:xfrm>
                <a:prstGeom prst="rect">
                  <a:avLst/>
                </a:prstGeom>
                <a:blipFill rotWithShape="0">
                  <a:blip r:embed="rId28"/>
                  <a:stretch>
                    <a:fillRect l="-28205" r="-33333" b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0" name="文字方塊 189"/>
                <p:cNvSpPr txBox="1"/>
                <p:nvPr/>
              </p:nvSpPr>
              <p:spPr>
                <a:xfrm>
                  <a:off x="3517275" y="2689836"/>
                  <a:ext cx="23884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zh-TW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90" name="文字方塊 18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17275" y="2689836"/>
                  <a:ext cx="238848" cy="369332"/>
                </a:xfrm>
                <a:prstGeom prst="rect">
                  <a:avLst/>
                </a:prstGeom>
                <a:blipFill rotWithShape="0">
                  <a:blip r:embed="rId29"/>
                  <a:stretch>
                    <a:fillRect l="-30769" r="-30769" b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5" name="文字方塊 194"/>
              <p:cNvSpPr txBox="1"/>
              <p:nvPr/>
            </p:nvSpPr>
            <p:spPr>
              <a:xfrm>
                <a:off x="6371472" y="3658183"/>
                <a:ext cx="3919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5" name="文字方塊 1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1472" y="3658183"/>
                <a:ext cx="391902" cy="369332"/>
              </a:xfrm>
              <a:prstGeom prst="rect">
                <a:avLst/>
              </a:prstGeom>
              <a:blipFill rotWithShape="0">
                <a:blip r:embed="rId30"/>
                <a:stretch>
                  <a:fillRect l="-9375" r="-4688" b="-983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6" name="圖片 195"/>
          <p:cNvPicPr>
            <a:picLocks noChangeAspect="1"/>
          </p:cNvPicPr>
          <p:nvPr/>
        </p:nvPicPr>
        <p:blipFill>
          <a:blip r:embed="rId31"/>
          <a:stretch>
            <a:fillRect/>
          </a:stretch>
        </p:blipFill>
        <p:spPr>
          <a:xfrm>
            <a:off x="8125532" y="2421751"/>
            <a:ext cx="1019175" cy="1628775"/>
          </a:xfrm>
          <a:prstGeom prst="rect">
            <a:avLst/>
          </a:prstGeom>
        </p:spPr>
      </p:pic>
      <p:sp>
        <p:nvSpPr>
          <p:cNvPr id="197" name="矩形 196"/>
          <p:cNvSpPr/>
          <p:nvPr/>
        </p:nvSpPr>
        <p:spPr>
          <a:xfrm>
            <a:off x="1415498" y="4400676"/>
            <a:ext cx="1691868" cy="16187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Linear</a:t>
            </a:r>
          </a:p>
          <a:p>
            <a:pPr algn="ctr"/>
            <a:r>
              <a:rPr lang="en-US" altLang="zh-TW" sz="2800" dirty="0" smtClean="0"/>
              <a:t>System</a:t>
            </a:r>
            <a:endParaRPr lang="zh-TW" altLang="en-US" sz="2800" dirty="0"/>
          </a:p>
        </p:txBody>
      </p:sp>
      <p:grpSp>
        <p:nvGrpSpPr>
          <p:cNvPr id="198" name="群組 197"/>
          <p:cNvGrpSpPr/>
          <p:nvPr/>
        </p:nvGrpSpPr>
        <p:grpSpPr>
          <a:xfrm>
            <a:off x="214784" y="4296901"/>
            <a:ext cx="480714" cy="1711130"/>
            <a:chOff x="1704974" y="4729579"/>
            <a:chExt cx="480714" cy="17111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9" name="文字方塊 198"/>
                <p:cNvSpPr txBox="1"/>
                <p:nvPr/>
              </p:nvSpPr>
              <p:spPr>
                <a:xfrm>
                  <a:off x="1704975" y="4729579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99" name="文字方塊 1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4975" y="4729579"/>
                  <a:ext cx="364908" cy="369332"/>
                </a:xfrm>
                <a:prstGeom prst="rect">
                  <a:avLst/>
                </a:prstGeom>
                <a:blipFill rotWithShape="0">
                  <a:blip r:embed="rId32"/>
                  <a:stretch>
                    <a:fillRect l="-10000" r="-8333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0" name="文字方塊 199"/>
                <p:cNvSpPr txBox="1"/>
                <p:nvPr/>
              </p:nvSpPr>
              <p:spPr>
                <a:xfrm>
                  <a:off x="1704974" y="5158204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0" name="文字方塊 1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4974" y="5158204"/>
                  <a:ext cx="372025" cy="369332"/>
                </a:xfrm>
                <a:prstGeom prst="rect">
                  <a:avLst/>
                </a:prstGeom>
                <a:blipFill rotWithShape="0">
                  <a:blip r:embed="rId33"/>
                  <a:stretch>
                    <a:fillRect l="-9836" r="-8197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1" name="文字方塊 200"/>
                <p:cNvSpPr txBox="1"/>
                <p:nvPr/>
              </p:nvSpPr>
              <p:spPr>
                <a:xfrm>
                  <a:off x="1704974" y="6071377"/>
                  <a:ext cx="3919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1" name="文字方塊 20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4974" y="6071377"/>
                  <a:ext cx="391902" cy="369332"/>
                </a:xfrm>
                <a:prstGeom prst="rect">
                  <a:avLst/>
                </a:prstGeom>
                <a:blipFill rotWithShape="0">
                  <a:blip r:embed="rId34"/>
                  <a:stretch>
                    <a:fillRect l="-9231" r="-3077" b="-819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2" name="文字方塊 201"/>
            <p:cNvSpPr txBox="1"/>
            <p:nvPr/>
          </p:nvSpPr>
          <p:spPr>
            <a:xfrm rot="5400000">
              <a:off x="1650056" y="5660797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>
                  <a:solidFill>
                    <a:srgbClr val="FF0000"/>
                  </a:solidFill>
                </a:rPr>
                <a:t>……</a:t>
              </a:r>
              <a:endParaRPr lang="zh-TW" altLang="en-US" sz="2400" dirty="0">
                <a:solidFill>
                  <a:srgbClr val="FF0000"/>
                </a:solidFill>
              </a:endParaRPr>
            </a:p>
          </p:txBody>
        </p:sp>
      </p:grpSp>
      <p:cxnSp>
        <p:nvCxnSpPr>
          <p:cNvPr id="203" name="直線單箭頭接點 202"/>
          <p:cNvCxnSpPr/>
          <p:nvPr/>
        </p:nvCxnSpPr>
        <p:spPr>
          <a:xfrm>
            <a:off x="695498" y="4559097"/>
            <a:ext cx="72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直線單箭頭接點 203"/>
          <p:cNvCxnSpPr/>
          <p:nvPr/>
        </p:nvCxnSpPr>
        <p:spPr>
          <a:xfrm>
            <a:off x="695498" y="5013967"/>
            <a:ext cx="72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直線單箭頭接點 204"/>
          <p:cNvCxnSpPr/>
          <p:nvPr/>
        </p:nvCxnSpPr>
        <p:spPr>
          <a:xfrm>
            <a:off x="695498" y="5927140"/>
            <a:ext cx="72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文字方塊 205"/>
          <p:cNvSpPr txBox="1"/>
          <p:nvPr/>
        </p:nvSpPr>
        <p:spPr>
          <a:xfrm rot="5400000">
            <a:off x="8330318" y="3204476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00FF"/>
                </a:solidFill>
              </a:rPr>
              <a:t>……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07" name="文字方塊 206"/>
          <p:cNvSpPr txBox="1"/>
          <p:nvPr/>
        </p:nvSpPr>
        <p:spPr>
          <a:xfrm rot="5400000">
            <a:off x="5003864" y="3174507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00FF"/>
                </a:solidFill>
              </a:rPr>
              <a:t>……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208" name="文字方塊 207"/>
          <p:cNvSpPr txBox="1"/>
          <p:nvPr/>
        </p:nvSpPr>
        <p:spPr>
          <a:xfrm rot="5400000">
            <a:off x="2146450" y="3199504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00FF"/>
                </a:solidFill>
              </a:rPr>
              <a:t>……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3135092" y="4412160"/>
            <a:ext cx="5677253" cy="1593323"/>
            <a:chOff x="3135092" y="4412160"/>
            <a:chExt cx="5677253" cy="1593323"/>
          </a:xfrm>
        </p:grpSpPr>
        <p:pic>
          <p:nvPicPr>
            <p:cNvPr id="209" name="Picture 3" descr="latex-image-1.pdf"/>
            <p:cNvPicPr>
              <a:picLocks noChangeAspect="1"/>
            </p:cNvPicPr>
            <p:nvPr/>
          </p:nvPicPr>
          <p:blipFill>
            <a:blip r:embed="rId3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56758" y="4412160"/>
              <a:ext cx="5255587" cy="1593323"/>
            </a:xfrm>
            <a:prstGeom prst="rect">
              <a:avLst/>
            </a:prstGeom>
          </p:spPr>
        </p:pic>
        <p:cxnSp>
          <p:nvCxnSpPr>
            <p:cNvPr id="210" name="直線單箭頭接點 209"/>
            <p:cNvCxnSpPr/>
            <p:nvPr/>
          </p:nvCxnSpPr>
          <p:spPr>
            <a:xfrm>
              <a:off x="3135092" y="4559097"/>
              <a:ext cx="36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直線單箭頭接點 210"/>
            <p:cNvCxnSpPr/>
            <p:nvPr/>
          </p:nvCxnSpPr>
          <p:spPr>
            <a:xfrm>
              <a:off x="3135092" y="5013967"/>
              <a:ext cx="36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直線單箭頭接點 211"/>
            <p:cNvCxnSpPr/>
            <p:nvPr/>
          </p:nvCxnSpPr>
          <p:spPr>
            <a:xfrm>
              <a:off x="3135092" y="5927140"/>
              <a:ext cx="36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3" name="文字方塊 212"/>
          <p:cNvSpPr txBox="1"/>
          <p:nvPr/>
        </p:nvSpPr>
        <p:spPr>
          <a:xfrm>
            <a:off x="171049" y="6196600"/>
            <a:ext cx="8815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u="sng" dirty="0" smtClean="0"/>
              <a:t>A linear system is described by a</a:t>
            </a:r>
            <a:r>
              <a:rPr lang="zh-TW" altLang="en-US" sz="2400" b="1" i="1" u="sng" dirty="0" smtClean="0"/>
              <a:t> </a:t>
            </a:r>
            <a:r>
              <a:rPr lang="en-US" altLang="zh-TW" sz="2400" b="1" i="1" u="sng" dirty="0" smtClean="0"/>
              <a:t>system </a:t>
            </a:r>
            <a:r>
              <a:rPr lang="en-US" altLang="zh-TW" sz="2400" b="1" i="1" u="sng" dirty="0" smtClean="0"/>
              <a:t>of linear equations</a:t>
            </a:r>
            <a:endParaRPr lang="zh-TW" altLang="en-US" sz="2400" b="1" i="1" u="sng" dirty="0"/>
          </a:p>
        </p:txBody>
      </p:sp>
    </p:spTree>
    <p:extLst>
      <p:ext uri="{BB962C8B-B14F-4D97-AF65-F5344CB8AC3E}">
        <p14:creationId xmlns:p14="http://schemas.microsoft.com/office/powerpoint/2010/main" val="2066385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1" grpId="0" animBg="1"/>
      <p:bldP spid="78" grpId="0" animBg="1"/>
      <p:bldP spid="95" grpId="0"/>
      <p:bldP spid="96" grpId="0" animBg="1"/>
      <p:bldP spid="113" grpId="0"/>
      <p:bldP spid="131" grpId="0" animBg="1"/>
      <p:bldP spid="179" grpId="0"/>
      <p:bldP spid="180" grpId="0" animBg="1"/>
      <p:bldP spid="195" grpId="0"/>
      <p:bldP spid="197" grpId="0" animBg="1"/>
      <p:bldP spid="206" grpId="0"/>
      <p:bldP spid="207" grpId="0"/>
      <p:bldP spid="208" grpId="0"/>
      <p:bldP spid="2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Applications</a:t>
            </a:r>
            <a:endParaRPr lang="zh-TW" altLang="en-US" dirty="0"/>
          </a:p>
        </p:txBody>
      </p:sp>
      <p:pic>
        <p:nvPicPr>
          <p:cNvPr id="5122" name="Picture 2" descr="http://ecx.images-amazon.com/images/I/41QMG3W47PL._SX370_BO1,204,203,20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409" y="2750526"/>
            <a:ext cx="2368433" cy="3017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群組 5"/>
          <p:cNvGrpSpPr/>
          <p:nvPr/>
        </p:nvGrpSpPr>
        <p:grpSpPr>
          <a:xfrm>
            <a:off x="7105779" y="3632763"/>
            <a:ext cx="1337261" cy="2035974"/>
            <a:chOff x="6014858" y="4267151"/>
            <a:chExt cx="1337261" cy="2035974"/>
          </a:xfrm>
        </p:grpSpPr>
        <p:grpSp>
          <p:nvGrpSpPr>
            <p:cNvPr id="12" name="群組 11"/>
            <p:cNvGrpSpPr/>
            <p:nvPr/>
          </p:nvGrpSpPr>
          <p:grpSpPr>
            <a:xfrm>
              <a:off x="6158989" y="4267151"/>
              <a:ext cx="1193130" cy="2035974"/>
              <a:chOff x="6391419" y="4157754"/>
              <a:chExt cx="1193130" cy="2035974"/>
            </a:xfrm>
          </p:grpSpPr>
          <p:graphicFrame>
            <p:nvGraphicFramePr>
              <p:cNvPr id="15" name="物件 14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6391419" y="4998434"/>
              <a:ext cx="457200" cy="419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14" name="方程式" r:id="rId5" imgW="152280" imgH="139680" progId="Equation.3">
                      <p:embed/>
                    </p:oleObj>
                  </mc:Choice>
                  <mc:Fallback>
                    <p:oleObj name="方程式" r:id="rId5" imgW="152280" imgH="1396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391419" y="4998434"/>
                            <a:ext cx="457200" cy="4191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6" name="群組 15"/>
              <p:cNvGrpSpPr/>
              <p:nvPr/>
            </p:nvGrpSpPr>
            <p:grpSpPr>
              <a:xfrm>
                <a:off x="6559672" y="4157754"/>
                <a:ext cx="1024877" cy="2035974"/>
                <a:chOff x="6559672" y="4157754"/>
                <a:chExt cx="1024877" cy="2035974"/>
              </a:xfrm>
            </p:grpSpPr>
            <p:pic>
              <p:nvPicPr>
                <p:cNvPr id="17" name="圖片 16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 rot="10800000" flipH="1">
                  <a:off x="6843333" y="4157754"/>
                  <a:ext cx="362033" cy="2035974"/>
                </a:xfrm>
                <a:prstGeom prst="rect">
                  <a:avLst/>
                </a:prstGeom>
              </p:spPr>
            </p:pic>
            <p:cxnSp>
              <p:nvCxnSpPr>
                <p:cNvPr id="18" name="直線單箭頭接點 17"/>
                <p:cNvCxnSpPr/>
                <p:nvPr/>
              </p:nvCxnSpPr>
              <p:spPr>
                <a:xfrm>
                  <a:off x="7319628" y="4712011"/>
                  <a:ext cx="0" cy="877339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aphicFrame>
              <p:nvGraphicFramePr>
                <p:cNvPr id="19" name="物件 18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7203549" y="4955351"/>
                <a:ext cx="381000" cy="49371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8215" name="方程式" r:id="rId8" imgW="126720" imgH="164880" progId="Equation.3">
                        <p:embed/>
                      </p:oleObj>
                    </mc:Choice>
                    <mc:Fallback>
                      <p:oleObj name="方程式" r:id="rId8" imgW="126720" imgH="16488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203549" y="4955351"/>
                              <a:ext cx="381000" cy="49371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20" name="文字方塊 19"/>
                <p:cNvSpPr txBox="1"/>
                <p:nvPr/>
              </p:nvSpPr>
              <p:spPr>
                <a:xfrm>
                  <a:off x="6559672" y="4485524"/>
                  <a:ext cx="32838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2800" dirty="0" smtClean="0"/>
                    <a:t>+</a:t>
                  </a:r>
                  <a:endParaRPr lang="zh-TW" altLang="en-US" sz="2800" dirty="0"/>
                </a:p>
              </p:txBody>
            </p:sp>
            <p:sp>
              <p:nvSpPr>
                <p:cNvPr id="21" name="文字方塊 20"/>
                <p:cNvSpPr txBox="1"/>
                <p:nvPr/>
              </p:nvSpPr>
              <p:spPr>
                <a:xfrm>
                  <a:off x="6583981" y="5327740"/>
                  <a:ext cx="32838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TW" sz="2800" dirty="0"/>
                    <a:t>-</a:t>
                  </a:r>
                  <a:endParaRPr lang="zh-TW" altLang="en-US" sz="2800" dirty="0"/>
                </a:p>
              </p:txBody>
            </p:sp>
          </p:grpSp>
        </p:grpSp>
        <p:cxnSp>
          <p:nvCxnSpPr>
            <p:cNvPr id="13" name="直線接點 12"/>
            <p:cNvCxnSpPr/>
            <p:nvPr/>
          </p:nvCxnSpPr>
          <p:spPr>
            <a:xfrm flipH="1">
              <a:off x="6029229" y="4405991"/>
              <a:ext cx="705071" cy="0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/>
            <p:cNvCxnSpPr/>
            <p:nvPr/>
          </p:nvCxnSpPr>
          <p:spPr>
            <a:xfrm flipH="1">
              <a:off x="6014858" y="6199869"/>
              <a:ext cx="705071" cy="0"/>
            </a:xfrm>
            <a:prstGeom prst="line">
              <a:avLst/>
            </a:pr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圖片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06149" y="3734562"/>
            <a:ext cx="1278372" cy="1945744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3691121" y="5531495"/>
            <a:ext cx="1315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input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7205873" y="5570894"/>
            <a:ext cx="13159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output</a:t>
            </a:r>
            <a:endParaRPr lang="zh-TW" altLang="en-US" sz="24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1140867" y="5899827"/>
            <a:ext cx="1885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(</a:t>
            </a:r>
            <a:r>
              <a:rPr lang="zh-TW" altLang="en-US" sz="2400" dirty="0" smtClean="0"/>
              <a:t>大二上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p:sp>
        <p:nvSpPr>
          <p:cNvPr id="23" name="矩形 22"/>
          <p:cNvSpPr/>
          <p:nvPr/>
        </p:nvSpPr>
        <p:spPr>
          <a:xfrm>
            <a:off x="628650" y="1466897"/>
            <a:ext cx="50993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Most system are (assumed to) be linear</a:t>
            </a:r>
            <a:endParaRPr lang="zh-TW" altLang="en-US" sz="2400" dirty="0"/>
          </a:p>
        </p:txBody>
      </p:sp>
      <p:grpSp>
        <p:nvGrpSpPr>
          <p:cNvPr id="3" name="群組 2"/>
          <p:cNvGrpSpPr/>
          <p:nvPr/>
        </p:nvGrpSpPr>
        <p:grpSpPr>
          <a:xfrm>
            <a:off x="4850471" y="3554746"/>
            <a:ext cx="2380343" cy="2300952"/>
            <a:chOff x="4850471" y="3554746"/>
            <a:chExt cx="2380343" cy="2300952"/>
          </a:xfrm>
        </p:grpSpPr>
        <p:sp>
          <p:nvSpPr>
            <p:cNvPr id="9" name="矩形 8"/>
            <p:cNvSpPr/>
            <p:nvPr/>
          </p:nvSpPr>
          <p:spPr>
            <a:xfrm>
              <a:off x="4850471" y="3554746"/>
              <a:ext cx="2380343" cy="230095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zh-TW" sz="3600" dirty="0" smtClean="0"/>
            </a:p>
          </p:txBody>
        </p:sp>
        <p:pic>
          <p:nvPicPr>
            <p:cNvPr id="30" name="圖片 29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5247906" y="4250886"/>
              <a:ext cx="331083" cy="1449409"/>
            </a:xfrm>
            <a:prstGeom prst="rect">
              <a:avLst/>
            </a:prstGeom>
          </p:spPr>
        </p:pic>
        <p:pic>
          <p:nvPicPr>
            <p:cNvPr id="31" name="圖片 30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6094676" y="4552422"/>
              <a:ext cx="683706" cy="1147873"/>
            </a:xfrm>
            <a:prstGeom prst="rect">
              <a:avLst/>
            </a:prstGeom>
          </p:spPr>
        </p:pic>
        <p:pic>
          <p:nvPicPr>
            <p:cNvPr id="5120" name="圖片 5119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 rot="5400000">
              <a:off x="6118001" y="3724314"/>
              <a:ext cx="321301" cy="1187667"/>
            </a:xfrm>
            <a:prstGeom prst="rect">
              <a:avLst/>
            </a:prstGeom>
          </p:spPr>
        </p:pic>
        <p:sp>
          <p:nvSpPr>
            <p:cNvPr id="22" name="矩形 21"/>
            <p:cNvSpPr/>
            <p:nvPr/>
          </p:nvSpPr>
          <p:spPr>
            <a:xfrm>
              <a:off x="5163330" y="3597100"/>
              <a:ext cx="175462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zh-TW" sz="2400" dirty="0" smtClean="0"/>
                <a:t>Circuit</a:t>
              </a:r>
              <a:endParaRPr lang="en-US" altLang="zh-TW" sz="2400" dirty="0"/>
            </a:p>
          </p:txBody>
        </p:sp>
      </p:grpSp>
      <p:sp>
        <p:nvSpPr>
          <p:cNvPr id="5121" name="文字方塊 5120"/>
          <p:cNvSpPr txBox="1"/>
          <p:nvPr/>
        </p:nvSpPr>
        <p:spPr>
          <a:xfrm>
            <a:off x="628650" y="2497430"/>
            <a:ext cx="1436914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Linear</a:t>
            </a:r>
            <a:endParaRPr lang="zh-TW" altLang="en-US" sz="2800" dirty="0"/>
          </a:p>
        </p:txBody>
      </p:sp>
      <p:sp>
        <p:nvSpPr>
          <p:cNvPr id="5123" name="文字方塊 5122"/>
          <p:cNvSpPr txBox="1"/>
          <p:nvPr/>
        </p:nvSpPr>
        <p:spPr>
          <a:xfrm>
            <a:off x="3782326" y="2157541"/>
            <a:ext cx="4850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Input: voltage source, current source</a:t>
            </a:r>
            <a:endParaRPr lang="zh-TW" altLang="en-US" sz="2400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3782326" y="2574988"/>
            <a:ext cx="4860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output: voltage and current on the load (</a:t>
            </a:r>
            <a:r>
              <a:rPr lang="zh-TW" altLang="en-US" sz="2400" dirty="0"/>
              <a:t>燈泡、</a:t>
            </a:r>
            <a:r>
              <a:rPr lang="zh-TW" altLang="en-US" sz="2400" dirty="0" smtClean="0"/>
              <a:t>引擎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5007056" y="5855698"/>
            <a:ext cx="2198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0000FF"/>
                </a:solidFill>
              </a:rPr>
              <a:t>Linear System</a:t>
            </a:r>
            <a:endParaRPr lang="zh-TW" alt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79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4" grpId="0"/>
      <p:bldP spid="5121" grpId="0" animBg="1"/>
      <p:bldP spid="5123" grpId="0"/>
      <p:bldP spid="3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Applications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146" name="Picture 2" descr="http://www.camdemy.com/sysdata/users/224/224/folder/31c30c441bf482d4/attach/e9bb8fea85d85d76e88c6a5aae15cd6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239" y="2364695"/>
            <a:ext cx="2790825" cy="3624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1533828" y="5988801"/>
            <a:ext cx="18856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(</a:t>
            </a:r>
            <a:r>
              <a:rPr lang="zh-TW" altLang="en-US" sz="2400" dirty="0" smtClean="0"/>
              <a:t>大二</a:t>
            </a:r>
            <a:r>
              <a:rPr lang="zh-TW" altLang="en-US" sz="2400" dirty="0"/>
              <a:t>下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628650" y="1466897"/>
            <a:ext cx="50993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Most system are (assumed to) be linear</a:t>
            </a:r>
            <a:endParaRPr lang="zh-TW" altLang="en-US" sz="2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136488" y="2926055"/>
            <a:ext cx="1436914" cy="52322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Linear</a:t>
            </a:r>
            <a:endParaRPr lang="zh-TW" altLang="en-US" sz="2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4081946" y="4571220"/>
            <a:ext cx="1646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Transmitter</a:t>
            </a:r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7079183" y="4592224"/>
            <a:ext cx="16460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Receiver</a:t>
            </a:r>
            <a:endParaRPr lang="zh-TW" altLang="en-US" sz="24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4452485" y="2335581"/>
            <a:ext cx="3898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 smtClean="0"/>
              <a:t>Communication System</a:t>
            </a:r>
            <a:endParaRPr lang="zh-TW" altLang="en-US" sz="2800" b="1" i="1" u="sng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5347154" y="5250044"/>
            <a:ext cx="2109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Linear System</a:t>
            </a:r>
            <a:endParaRPr lang="zh-TW" altLang="en-US" sz="2400" dirty="0"/>
          </a:p>
        </p:txBody>
      </p:sp>
      <p:sp>
        <p:nvSpPr>
          <p:cNvPr id="6" name="手繪多邊形 5"/>
          <p:cNvSpPr/>
          <p:nvPr/>
        </p:nvSpPr>
        <p:spPr>
          <a:xfrm>
            <a:off x="6303749" y="3783237"/>
            <a:ext cx="401139" cy="1396158"/>
          </a:xfrm>
          <a:custGeom>
            <a:avLst/>
            <a:gdLst>
              <a:gd name="connsiteX0" fmla="*/ 0 w 401139"/>
              <a:gd name="connsiteY0" fmla="*/ 0 h 1047750"/>
              <a:gd name="connsiteX1" fmla="*/ 400050 w 401139"/>
              <a:gd name="connsiteY1" fmla="*/ 647700 h 1047750"/>
              <a:gd name="connsiteX2" fmla="*/ 95250 w 401139"/>
              <a:gd name="connsiteY2" fmla="*/ 1047750 h 1047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1139" h="1047750">
                <a:moveTo>
                  <a:pt x="0" y="0"/>
                </a:moveTo>
                <a:cubicBezTo>
                  <a:pt x="192087" y="236537"/>
                  <a:pt x="384175" y="473075"/>
                  <a:pt x="400050" y="647700"/>
                </a:cubicBezTo>
                <a:cubicBezTo>
                  <a:pt x="415925" y="822325"/>
                  <a:pt x="255587" y="935037"/>
                  <a:pt x="95250" y="1047750"/>
                </a:cubicBezTo>
              </a:path>
            </a:pathLst>
          </a:custGeom>
          <a:noFill/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8898526">
            <a:off x="4856018" y="3589079"/>
            <a:ext cx="1143000" cy="32385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8661" y="3691950"/>
            <a:ext cx="460746" cy="891544"/>
          </a:xfrm>
          <a:prstGeom prst="rect">
            <a:avLst/>
          </a:prstGeom>
        </p:spPr>
      </p:pic>
      <p:pic>
        <p:nvPicPr>
          <p:cNvPr id="19" name="圖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701474" flipH="1">
            <a:off x="6870372" y="3626453"/>
            <a:ext cx="1143000" cy="323850"/>
          </a:xfrm>
          <a:prstGeom prst="rect">
            <a:avLst/>
          </a:prstGeom>
        </p:spPr>
      </p:pic>
      <p:sp>
        <p:nvSpPr>
          <p:cNvPr id="15" name="文字方塊 14"/>
          <p:cNvSpPr txBox="1"/>
          <p:nvPr/>
        </p:nvSpPr>
        <p:spPr>
          <a:xfrm>
            <a:off x="5631569" y="3272170"/>
            <a:ext cx="1402482" cy="4616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Channel</a:t>
            </a:r>
            <a:endParaRPr lang="zh-TW" altLang="en-US" sz="2400" dirty="0"/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0995" y="3751004"/>
            <a:ext cx="771525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07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4" grpId="0"/>
      <p:bldP spid="14" grpId="0"/>
      <p:bldP spid="17" grpId="0"/>
      <p:bldP spid="18" grpId="0"/>
      <p:bldP spid="6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Applications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Machine Learning</a:t>
            </a:r>
          </a:p>
          <a:p>
            <a:pPr lvl="1"/>
            <a:r>
              <a:rPr lang="en-US" altLang="zh-TW" sz="2800" dirty="0" smtClean="0"/>
              <a:t>E.g. Prediction</a:t>
            </a:r>
            <a:endParaRPr lang="zh-TW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5754441" y="5057570"/>
            <a:ext cx="1335314" cy="10561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股票</a:t>
            </a:r>
            <a:endParaRPr lang="en-US" altLang="zh-TW" sz="2400" dirty="0" smtClean="0"/>
          </a:p>
          <a:p>
            <a:pPr algn="ctr"/>
            <a:r>
              <a:rPr lang="zh-TW" altLang="en-US" sz="2400" dirty="0" smtClean="0"/>
              <a:t>分析</a:t>
            </a:r>
            <a:endParaRPr lang="zh-TW" altLang="en-US" sz="2400" dirty="0"/>
          </a:p>
        </p:txBody>
      </p:sp>
      <p:pic>
        <p:nvPicPr>
          <p:cNvPr id="10242" name="Picture 2" descr="「股票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012" y="5229256"/>
            <a:ext cx="1186529" cy="83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「股票」的圖片搜尋結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2105" y="5210598"/>
            <a:ext cx="1186529" cy="83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4120118" y="1153270"/>
            <a:ext cx="77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坪數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5754440" y="3190414"/>
            <a:ext cx="1335314" cy="10561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氣象</a:t>
            </a:r>
            <a:endParaRPr lang="en-US" altLang="zh-TW" sz="2400" dirty="0" smtClean="0"/>
          </a:p>
          <a:p>
            <a:pPr algn="ctr"/>
            <a:r>
              <a:rPr lang="zh-TW" altLang="en-US" sz="2400" dirty="0" smtClean="0"/>
              <a:t>預報</a:t>
            </a:r>
            <a:endParaRPr lang="zh-TW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5754441" y="1248265"/>
            <a:ext cx="1335314" cy="105618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/>
              <a:t>房價</a:t>
            </a:r>
            <a:endParaRPr lang="en-US" altLang="zh-TW" sz="2400" dirty="0" smtClean="0"/>
          </a:p>
          <a:p>
            <a:pPr algn="ctr"/>
            <a:r>
              <a:rPr lang="zh-TW" altLang="en-US" sz="2400" dirty="0" smtClean="0"/>
              <a:t>分析</a:t>
            </a:r>
            <a:endParaRPr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4120118" y="1533633"/>
            <a:ext cx="77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位置</a:t>
            </a:r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884166" y="2263091"/>
            <a:ext cx="3075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Linear system</a:t>
            </a:r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7746866" y="1590070"/>
            <a:ext cx="77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價格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4040583" y="1959402"/>
            <a:ext cx="77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…….</a:t>
            </a:r>
            <a:endParaRPr lang="zh-TW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953338" y="3172763"/>
            <a:ext cx="132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今天天氣</a:t>
            </a:r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3953338" y="3553126"/>
            <a:ext cx="132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昨天天氣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4120117" y="3874251"/>
            <a:ext cx="771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…….</a:t>
            </a:r>
            <a:endParaRPr lang="zh-TW" altLang="en-US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7724342" y="3542095"/>
            <a:ext cx="1115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明</a:t>
            </a:r>
            <a:r>
              <a:rPr lang="zh-TW" altLang="en-US" dirty="0" smtClean="0"/>
              <a:t>天天氣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3781552" y="5929710"/>
            <a:ext cx="132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今天行情</a:t>
            </a:r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7590629" y="5989551"/>
            <a:ext cx="1329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dirty="0" smtClean="0"/>
              <a:t>明天行情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4884165" y="4239575"/>
            <a:ext cx="3075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Linear system</a:t>
            </a:r>
            <a:endParaRPr lang="zh-TW" altLang="en-US" sz="2400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4812967" y="6095410"/>
            <a:ext cx="3075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Linear system</a:t>
            </a:r>
            <a:endParaRPr lang="zh-TW" altLang="en-US" sz="2400" dirty="0"/>
          </a:p>
        </p:txBody>
      </p:sp>
      <p:cxnSp>
        <p:nvCxnSpPr>
          <p:cNvPr id="23" name="直線單箭頭接點 22"/>
          <p:cNvCxnSpPr>
            <a:stCxn id="5" idx="3"/>
          </p:cNvCxnSpPr>
          <p:nvPr/>
        </p:nvCxnSpPr>
        <p:spPr>
          <a:xfrm>
            <a:off x="4891253" y="1337936"/>
            <a:ext cx="863187" cy="25213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>
            <a:endCxn id="9" idx="1"/>
          </p:cNvCxnSpPr>
          <p:nvPr/>
        </p:nvCxnSpPr>
        <p:spPr>
          <a:xfrm>
            <a:off x="4873011" y="1734650"/>
            <a:ext cx="881430" cy="417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 flipV="1">
            <a:off x="4891252" y="1970609"/>
            <a:ext cx="860538" cy="22236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>
            <a:off x="5014970" y="3388444"/>
            <a:ext cx="736819" cy="1962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>
            <a:endCxn id="8" idx="1"/>
          </p:cNvCxnSpPr>
          <p:nvPr/>
        </p:nvCxnSpPr>
        <p:spPr>
          <a:xfrm flipV="1">
            <a:off x="5104139" y="3718508"/>
            <a:ext cx="650301" cy="262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/>
          <p:nvPr/>
        </p:nvCxnSpPr>
        <p:spPr>
          <a:xfrm flipV="1">
            <a:off x="5014970" y="3965061"/>
            <a:ext cx="746557" cy="13556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/>
          <p:nvPr/>
        </p:nvCxnSpPr>
        <p:spPr>
          <a:xfrm>
            <a:off x="5067964" y="5596601"/>
            <a:ext cx="63751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>
            <a:off x="7089754" y="5602577"/>
            <a:ext cx="63751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/>
          <p:nvPr/>
        </p:nvCxnSpPr>
        <p:spPr>
          <a:xfrm>
            <a:off x="7109356" y="3718508"/>
            <a:ext cx="63751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/>
          <p:nvPr/>
        </p:nvCxnSpPr>
        <p:spPr>
          <a:xfrm>
            <a:off x="7109356" y="1776359"/>
            <a:ext cx="63751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013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Applications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We will learn </a:t>
            </a:r>
            <a:r>
              <a:rPr lang="en-US" altLang="zh-TW" dirty="0" err="1" smtClean="0"/>
              <a:t>EigenXXXXX</a:t>
            </a:r>
            <a:endParaRPr lang="zh-TW" altLang="en-US" dirty="0"/>
          </a:p>
        </p:txBody>
      </p:sp>
      <p:sp>
        <p:nvSpPr>
          <p:cNvPr id="56" name="文字方塊 55"/>
          <p:cNvSpPr txBox="1"/>
          <p:nvPr/>
        </p:nvSpPr>
        <p:spPr>
          <a:xfrm>
            <a:off x="3944544" y="5697649"/>
            <a:ext cx="1649414" cy="5847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3200" dirty="0" smtClean="0"/>
              <a:t>Filter</a:t>
            </a:r>
            <a:endParaRPr lang="zh-TW" altLang="en-US" sz="3200" dirty="0"/>
          </a:p>
        </p:txBody>
      </p:sp>
      <p:sp>
        <p:nvSpPr>
          <p:cNvPr id="5" name="矩形 4"/>
          <p:cNvSpPr/>
          <p:nvPr/>
        </p:nvSpPr>
        <p:spPr>
          <a:xfrm>
            <a:off x="1639653" y="3321489"/>
            <a:ext cx="1887230" cy="16187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Linear</a:t>
            </a:r>
          </a:p>
          <a:p>
            <a:pPr algn="ctr"/>
            <a:r>
              <a:rPr lang="en-US" altLang="zh-TW" sz="2800" dirty="0" smtClean="0"/>
              <a:t>System</a:t>
            </a:r>
            <a:endParaRPr lang="zh-TW" altLang="en-US" sz="2800" dirty="0"/>
          </a:p>
        </p:txBody>
      </p:sp>
      <p:grpSp>
        <p:nvGrpSpPr>
          <p:cNvPr id="85" name="群組 84"/>
          <p:cNvGrpSpPr/>
          <p:nvPr/>
        </p:nvGrpSpPr>
        <p:grpSpPr>
          <a:xfrm>
            <a:off x="789415" y="3188699"/>
            <a:ext cx="850238" cy="1711130"/>
            <a:chOff x="789415" y="3188699"/>
            <a:chExt cx="850238" cy="1711130"/>
          </a:xfrm>
        </p:grpSpPr>
        <p:grpSp>
          <p:nvGrpSpPr>
            <p:cNvPr id="6" name="群組 5"/>
            <p:cNvGrpSpPr/>
            <p:nvPr/>
          </p:nvGrpSpPr>
          <p:grpSpPr>
            <a:xfrm>
              <a:off x="789415" y="3188699"/>
              <a:ext cx="480714" cy="1711130"/>
              <a:chOff x="1704974" y="4729579"/>
              <a:chExt cx="480714" cy="171113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文字方塊 6"/>
                  <p:cNvSpPr txBox="1"/>
                  <p:nvPr/>
                </p:nvSpPr>
                <p:spPr>
                  <a:xfrm>
                    <a:off x="1704975" y="4729579"/>
                    <a:ext cx="364908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文字方塊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04975" y="4729579"/>
                    <a:ext cx="364908" cy="369332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l="-11667" r="-8333" b="-15000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文字方塊 7"/>
                  <p:cNvSpPr txBox="1"/>
                  <p:nvPr/>
                </p:nvSpPr>
                <p:spPr>
                  <a:xfrm>
                    <a:off x="1704974" y="5158204"/>
                    <a:ext cx="372025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" name="文字方塊 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04974" y="5158204"/>
                    <a:ext cx="372025" cy="369332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l="-11475" r="-8197" b="-13115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文字方塊 8"/>
                  <p:cNvSpPr txBox="1"/>
                  <p:nvPr/>
                </p:nvSpPr>
                <p:spPr>
                  <a:xfrm>
                    <a:off x="1704974" y="6071377"/>
                    <a:ext cx="391902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" name="文字方塊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04974" y="6071377"/>
                    <a:ext cx="391902" cy="369332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l="-10938" r="-3125" b="-8197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0" name="文字方塊 9"/>
              <p:cNvSpPr txBox="1"/>
              <p:nvPr/>
            </p:nvSpPr>
            <p:spPr>
              <a:xfrm rot="5400000">
                <a:off x="1650056" y="5660797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>
                    <a:solidFill>
                      <a:srgbClr val="FF0000"/>
                    </a:solidFill>
                  </a:rPr>
                  <a:t>……</a:t>
                </a:r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p:grpSp>
        <p:cxnSp>
          <p:nvCxnSpPr>
            <p:cNvPr id="57" name="直線單箭頭接點 56"/>
            <p:cNvCxnSpPr/>
            <p:nvPr/>
          </p:nvCxnSpPr>
          <p:spPr>
            <a:xfrm>
              <a:off x="1279653" y="3460217"/>
              <a:ext cx="36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單箭頭接點 57"/>
            <p:cNvCxnSpPr/>
            <p:nvPr/>
          </p:nvCxnSpPr>
          <p:spPr>
            <a:xfrm>
              <a:off x="1279653" y="3915087"/>
              <a:ext cx="36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單箭頭接點 58"/>
            <p:cNvCxnSpPr/>
            <p:nvPr/>
          </p:nvCxnSpPr>
          <p:spPr>
            <a:xfrm>
              <a:off x="1279653" y="4828260"/>
              <a:ext cx="36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群組 85"/>
          <p:cNvGrpSpPr/>
          <p:nvPr/>
        </p:nvGrpSpPr>
        <p:grpSpPr>
          <a:xfrm>
            <a:off x="3526883" y="3248360"/>
            <a:ext cx="932565" cy="1711130"/>
            <a:chOff x="3526883" y="3248360"/>
            <a:chExt cx="932565" cy="1711130"/>
          </a:xfrm>
        </p:grpSpPr>
        <p:cxnSp>
          <p:nvCxnSpPr>
            <p:cNvPr id="60" name="直線單箭頭接點 59"/>
            <p:cNvCxnSpPr/>
            <p:nvPr/>
          </p:nvCxnSpPr>
          <p:spPr>
            <a:xfrm>
              <a:off x="3526883" y="3460217"/>
              <a:ext cx="36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單箭頭接點 60"/>
            <p:cNvCxnSpPr/>
            <p:nvPr/>
          </p:nvCxnSpPr>
          <p:spPr>
            <a:xfrm>
              <a:off x="3526883" y="3915087"/>
              <a:ext cx="36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單箭頭接點 61"/>
            <p:cNvCxnSpPr/>
            <p:nvPr/>
          </p:nvCxnSpPr>
          <p:spPr>
            <a:xfrm>
              <a:off x="3526883" y="4828260"/>
              <a:ext cx="36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群組 62"/>
            <p:cNvGrpSpPr/>
            <p:nvPr/>
          </p:nvGrpSpPr>
          <p:grpSpPr>
            <a:xfrm>
              <a:off x="3978734" y="3248360"/>
              <a:ext cx="480714" cy="1711130"/>
              <a:chOff x="1704974" y="4729579"/>
              <a:chExt cx="480714" cy="171113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4" name="文字方塊 63"/>
                  <p:cNvSpPr txBox="1"/>
                  <p:nvPr/>
                </p:nvSpPr>
                <p:spPr>
                  <a:xfrm>
                    <a:off x="1704975" y="4729579"/>
                    <a:ext cx="364908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文字方塊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04975" y="4729579"/>
                    <a:ext cx="364908" cy="369332"/>
                  </a:xfrm>
                  <a:prstGeom prst="rect">
                    <a:avLst/>
                  </a:prstGeom>
                  <a:blipFill rotWithShape="0">
                    <a:blip r:embed="rId3"/>
                    <a:stretch>
                      <a:fillRect l="-11667" r="-8333" b="-15000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文字方塊 64"/>
                  <p:cNvSpPr txBox="1"/>
                  <p:nvPr/>
                </p:nvSpPr>
                <p:spPr>
                  <a:xfrm>
                    <a:off x="1704974" y="5158204"/>
                    <a:ext cx="372025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" name="文字方塊 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04974" y="5158204"/>
                    <a:ext cx="372025" cy="369332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l="-11475" r="-8197" b="-13115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6" name="文字方塊 65"/>
                  <p:cNvSpPr txBox="1"/>
                  <p:nvPr/>
                </p:nvSpPr>
                <p:spPr>
                  <a:xfrm>
                    <a:off x="1704974" y="6071377"/>
                    <a:ext cx="391902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sz="2400" dirty="0">
                      <a:solidFill>
                        <a:srgbClr val="FF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" name="文字方塊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04974" y="6071377"/>
                    <a:ext cx="391902" cy="369332"/>
                  </a:xfrm>
                  <a:prstGeom prst="rect">
                    <a:avLst/>
                  </a:prstGeom>
                  <a:blipFill rotWithShape="0">
                    <a:blip r:embed="rId5"/>
                    <a:stretch>
                      <a:fillRect l="-10938" r="-3125" b="-8197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7" name="文字方塊 66"/>
              <p:cNvSpPr txBox="1"/>
              <p:nvPr/>
            </p:nvSpPr>
            <p:spPr>
              <a:xfrm rot="5400000">
                <a:off x="1650056" y="5660797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>
                    <a:solidFill>
                      <a:srgbClr val="FF0000"/>
                    </a:solidFill>
                  </a:rPr>
                  <a:t>……</a:t>
                </a:r>
                <a:endParaRPr lang="zh-TW" altLang="en-US" sz="2400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68" name="文字方塊 67"/>
          <p:cNvSpPr txBox="1"/>
          <p:nvPr/>
        </p:nvSpPr>
        <p:spPr>
          <a:xfrm>
            <a:off x="1106529" y="2675115"/>
            <a:ext cx="3196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Input equals to output</a:t>
            </a:r>
            <a:endParaRPr lang="zh-TW" altLang="en-US" sz="2400" dirty="0"/>
          </a:p>
        </p:txBody>
      </p:sp>
      <p:sp>
        <p:nvSpPr>
          <p:cNvPr id="69" name="文字方塊 68"/>
          <p:cNvSpPr txBox="1"/>
          <p:nvPr/>
        </p:nvSpPr>
        <p:spPr>
          <a:xfrm>
            <a:off x="5593958" y="2675116"/>
            <a:ext cx="2392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Output is zero</a:t>
            </a:r>
            <a:endParaRPr lang="zh-TW" altLang="en-US" sz="2400" dirty="0"/>
          </a:p>
        </p:txBody>
      </p:sp>
      <p:sp>
        <p:nvSpPr>
          <p:cNvPr id="72" name="矩形 71"/>
          <p:cNvSpPr/>
          <p:nvPr/>
        </p:nvSpPr>
        <p:spPr>
          <a:xfrm>
            <a:off x="5846689" y="3351917"/>
            <a:ext cx="1887230" cy="16187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Linear</a:t>
            </a:r>
          </a:p>
          <a:p>
            <a:pPr algn="ctr"/>
            <a:r>
              <a:rPr lang="en-US" altLang="zh-TW" sz="2800" dirty="0" smtClean="0"/>
              <a:t>System</a:t>
            </a:r>
            <a:endParaRPr lang="zh-TW" altLang="en-US" sz="2800" dirty="0"/>
          </a:p>
        </p:txBody>
      </p:sp>
      <p:grpSp>
        <p:nvGrpSpPr>
          <p:cNvPr id="87" name="群組 86"/>
          <p:cNvGrpSpPr/>
          <p:nvPr/>
        </p:nvGrpSpPr>
        <p:grpSpPr>
          <a:xfrm>
            <a:off x="5064054" y="3248360"/>
            <a:ext cx="782635" cy="1711130"/>
            <a:chOff x="5064054" y="3248360"/>
            <a:chExt cx="782635" cy="1711130"/>
          </a:xfrm>
        </p:grpSpPr>
        <p:grpSp>
          <p:nvGrpSpPr>
            <p:cNvPr id="23" name="群組 22"/>
            <p:cNvGrpSpPr/>
            <p:nvPr/>
          </p:nvGrpSpPr>
          <p:grpSpPr>
            <a:xfrm>
              <a:off x="5064054" y="3248360"/>
              <a:ext cx="480714" cy="1711130"/>
              <a:chOff x="1704974" y="4729579"/>
              <a:chExt cx="480714" cy="171113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文字方塊 23"/>
                  <p:cNvSpPr txBox="1"/>
                  <p:nvPr/>
                </p:nvSpPr>
                <p:spPr>
                  <a:xfrm>
                    <a:off x="1704975" y="4729579"/>
                    <a:ext cx="364907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zh-TW" sz="240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4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zh-TW" sz="24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oMath>
                      </m:oMathPara>
                    </a14:m>
                    <a:endParaRPr lang="zh-TW" altLang="en-US" sz="2400" dirty="0">
                      <a:solidFill>
                        <a:srgbClr val="FFC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" name="文字方塊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04975" y="4729579"/>
                    <a:ext cx="364907" cy="369332"/>
                  </a:xfrm>
                  <a:prstGeom prst="rect">
                    <a:avLst/>
                  </a:prstGeom>
                  <a:blipFill rotWithShape="0">
                    <a:blip r:embed="rId6"/>
                    <a:stretch>
                      <a:fillRect l="-11667" r="-8333" b="-16667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文字方塊 24"/>
                  <p:cNvSpPr txBox="1"/>
                  <p:nvPr/>
                </p:nvSpPr>
                <p:spPr>
                  <a:xfrm>
                    <a:off x="1704974" y="5158204"/>
                    <a:ext cx="372025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zh-TW" sz="240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4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zh-TW" sz="24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oMath>
                      </m:oMathPara>
                    </a14:m>
                    <a:endParaRPr lang="zh-TW" altLang="en-US" sz="2400" dirty="0">
                      <a:solidFill>
                        <a:srgbClr val="FFC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5" name="文字方塊 2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04974" y="5158204"/>
                    <a:ext cx="372025" cy="369332"/>
                  </a:xfrm>
                  <a:prstGeom prst="rect">
                    <a:avLst/>
                  </a:prstGeom>
                  <a:blipFill rotWithShape="0">
                    <a:blip r:embed="rId7"/>
                    <a:stretch>
                      <a:fillRect l="-11475" r="-8197" b="-14754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文字方塊 25"/>
                  <p:cNvSpPr txBox="1"/>
                  <p:nvPr/>
                </p:nvSpPr>
                <p:spPr>
                  <a:xfrm>
                    <a:off x="1704974" y="6071377"/>
                    <a:ext cx="391902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Sup>
                            <m:sSubSupPr>
                              <m:ctrlPr>
                                <a:rPr lang="en-US" altLang="zh-TW" sz="240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4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b="0" i="1" smtClean="0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US" altLang="zh-TW" sz="2400" i="1">
                                  <a:solidFill>
                                    <a:srgbClr val="FFC00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oMath>
                      </m:oMathPara>
                    </a14:m>
                    <a:endParaRPr lang="zh-TW" altLang="en-US" sz="2400" dirty="0">
                      <a:solidFill>
                        <a:srgbClr val="FFC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6" name="文字方塊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704974" y="6071377"/>
                    <a:ext cx="391902" cy="369332"/>
                  </a:xfrm>
                  <a:prstGeom prst="rect">
                    <a:avLst/>
                  </a:prstGeom>
                  <a:blipFill rotWithShape="0">
                    <a:blip r:embed="rId8"/>
                    <a:stretch>
                      <a:fillRect l="-10938" r="-3125" b="-8197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7" name="文字方塊 26"/>
              <p:cNvSpPr txBox="1"/>
              <p:nvPr/>
            </p:nvSpPr>
            <p:spPr>
              <a:xfrm rot="5400000">
                <a:off x="1650056" y="5660797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>
                    <a:solidFill>
                      <a:srgbClr val="FFC000"/>
                    </a:solidFill>
                  </a:rPr>
                  <a:t>……</a:t>
                </a:r>
                <a:endParaRPr lang="zh-TW" altLang="en-US" sz="2400" dirty="0">
                  <a:solidFill>
                    <a:srgbClr val="FFC000"/>
                  </a:solidFill>
                </a:endParaRPr>
              </a:p>
            </p:txBody>
          </p:sp>
        </p:grpSp>
        <p:cxnSp>
          <p:nvCxnSpPr>
            <p:cNvPr id="73" name="直線單箭頭接點 72"/>
            <p:cNvCxnSpPr/>
            <p:nvPr/>
          </p:nvCxnSpPr>
          <p:spPr>
            <a:xfrm>
              <a:off x="5486689" y="3490645"/>
              <a:ext cx="36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直線單箭頭接點 73"/>
            <p:cNvCxnSpPr/>
            <p:nvPr/>
          </p:nvCxnSpPr>
          <p:spPr>
            <a:xfrm>
              <a:off x="5486689" y="3945515"/>
              <a:ext cx="36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單箭頭接點 74"/>
            <p:cNvCxnSpPr/>
            <p:nvPr/>
          </p:nvCxnSpPr>
          <p:spPr>
            <a:xfrm>
              <a:off x="5486689" y="4858688"/>
              <a:ext cx="36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群組 87"/>
          <p:cNvGrpSpPr/>
          <p:nvPr/>
        </p:nvGrpSpPr>
        <p:grpSpPr>
          <a:xfrm>
            <a:off x="7733919" y="3329583"/>
            <a:ext cx="866092" cy="1711130"/>
            <a:chOff x="7733919" y="3329583"/>
            <a:chExt cx="866092" cy="1711130"/>
          </a:xfrm>
        </p:grpSpPr>
        <p:grpSp>
          <p:nvGrpSpPr>
            <p:cNvPr id="28" name="群組 27"/>
            <p:cNvGrpSpPr/>
            <p:nvPr/>
          </p:nvGrpSpPr>
          <p:grpSpPr>
            <a:xfrm>
              <a:off x="8138346" y="3329583"/>
              <a:ext cx="461665" cy="1711130"/>
              <a:chOff x="6675393" y="4729579"/>
              <a:chExt cx="461665" cy="171113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文字方塊 28"/>
                  <p:cNvSpPr txBox="1"/>
                  <p:nvPr/>
                </p:nvSpPr>
                <p:spPr>
                  <a:xfrm>
                    <a:off x="6725668" y="4729579"/>
                    <a:ext cx="238848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oMath>
                      </m:oMathPara>
                    </a14:m>
                    <a:endParaRPr lang="zh-TW" altLang="en-US" sz="2400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9" name="文字方塊 2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25668" y="4729579"/>
                    <a:ext cx="238848" cy="369332"/>
                  </a:xfrm>
                  <a:prstGeom prst="rect">
                    <a:avLst/>
                  </a:prstGeom>
                  <a:blipFill rotWithShape="0">
                    <a:blip r:embed="rId9"/>
                    <a:stretch>
                      <a:fillRect l="-28205" r="-33333" b="-6557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文字方塊 29"/>
                  <p:cNvSpPr txBox="1"/>
                  <p:nvPr/>
                </p:nvSpPr>
                <p:spPr>
                  <a:xfrm>
                    <a:off x="6725667" y="5158204"/>
                    <a:ext cx="238847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oMath>
                      </m:oMathPara>
                    </a14:m>
                    <a:endParaRPr lang="zh-TW" altLang="en-US" sz="2400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0" name="文字方塊 2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25667" y="5158204"/>
                    <a:ext cx="238847" cy="369332"/>
                  </a:xfrm>
                  <a:prstGeom prst="rect">
                    <a:avLst/>
                  </a:prstGeom>
                  <a:blipFill rotWithShape="0">
                    <a:blip r:embed="rId10"/>
                    <a:stretch>
                      <a:fillRect l="-28205" r="-33333" b="-6667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文字方塊 30"/>
                  <p:cNvSpPr txBox="1"/>
                  <p:nvPr/>
                </p:nvSpPr>
                <p:spPr>
                  <a:xfrm>
                    <a:off x="6725667" y="6071377"/>
                    <a:ext cx="238847" cy="369332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altLang="zh-TW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oMath>
                      </m:oMathPara>
                    </a14:m>
                    <a:endParaRPr lang="zh-TW" altLang="en-US" sz="2400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31" name="文字方塊 3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25667" y="6071377"/>
                    <a:ext cx="238847" cy="369332"/>
                  </a:xfrm>
                  <a:prstGeom prst="rect">
                    <a:avLst/>
                  </a:prstGeom>
                  <a:blipFill rotWithShape="0">
                    <a:blip r:embed="rId11"/>
                    <a:stretch>
                      <a:fillRect l="-28205" r="-33333" b="-6557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2" name="文字方塊 31"/>
              <p:cNvSpPr txBox="1"/>
              <p:nvPr/>
            </p:nvSpPr>
            <p:spPr>
              <a:xfrm rot="5400000">
                <a:off x="6601426" y="5533663"/>
                <a:ext cx="609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 smtClean="0">
                    <a:solidFill>
                      <a:srgbClr val="00B050"/>
                    </a:solidFill>
                  </a:rPr>
                  <a:t>……</a:t>
                </a:r>
                <a:endParaRPr lang="zh-TW" altLang="en-US" sz="2400" dirty="0">
                  <a:solidFill>
                    <a:srgbClr val="00B050"/>
                  </a:solidFill>
                </a:endParaRPr>
              </a:p>
            </p:txBody>
          </p:sp>
        </p:grpSp>
        <p:cxnSp>
          <p:nvCxnSpPr>
            <p:cNvPr id="76" name="直線單箭頭接點 75"/>
            <p:cNvCxnSpPr/>
            <p:nvPr/>
          </p:nvCxnSpPr>
          <p:spPr>
            <a:xfrm>
              <a:off x="7733919" y="3490645"/>
              <a:ext cx="36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單箭頭接點 76"/>
            <p:cNvCxnSpPr/>
            <p:nvPr/>
          </p:nvCxnSpPr>
          <p:spPr>
            <a:xfrm>
              <a:off x="7733919" y="3945515"/>
              <a:ext cx="36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直線單箭頭接點 77"/>
            <p:cNvCxnSpPr/>
            <p:nvPr/>
          </p:nvCxnSpPr>
          <p:spPr>
            <a:xfrm>
              <a:off x="7733919" y="4858688"/>
              <a:ext cx="36000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0" name="直線單箭頭接點 79"/>
          <p:cNvCxnSpPr>
            <a:endCxn id="56" idx="1"/>
          </p:cNvCxnSpPr>
          <p:nvPr/>
        </p:nvCxnSpPr>
        <p:spPr>
          <a:xfrm>
            <a:off x="2557032" y="4590158"/>
            <a:ext cx="1387512" cy="139987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單箭頭接點 82"/>
          <p:cNvCxnSpPr/>
          <p:nvPr/>
        </p:nvCxnSpPr>
        <p:spPr>
          <a:xfrm flipH="1">
            <a:off x="5560021" y="4637826"/>
            <a:ext cx="1204934" cy="1372959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21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68" grpId="0"/>
      <p:bldP spid="6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Applications – Image Compression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8840" y="1843089"/>
            <a:ext cx="2885143" cy="2160000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5309" y="1843089"/>
            <a:ext cx="2885143" cy="21600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676" y="4350252"/>
            <a:ext cx="2885143" cy="216000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981" y="4350252"/>
            <a:ext cx="2885143" cy="21600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31" y="2662044"/>
            <a:ext cx="2885143" cy="2160000"/>
          </a:xfrm>
          <a:prstGeom prst="rect">
            <a:avLst/>
          </a:prstGeom>
        </p:spPr>
      </p:pic>
      <p:sp>
        <p:nvSpPr>
          <p:cNvPr id="9" name="文字方塊 8"/>
          <p:cNvSpPr txBox="1"/>
          <p:nvPr/>
        </p:nvSpPr>
        <p:spPr>
          <a:xfrm>
            <a:off x="3341277" y="1502778"/>
            <a:ext cx="2039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/>
              <a:t>壓縮比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25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186356" y="1502778"/>
            <a:ext cx="2039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/>
              <a:t>壓縮比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12.5</a:t>
            </a:r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3341276" y="3983353"/>
            <a:ext cx="2039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/>
              <a:t>壓縮比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5</a:t>
            </a:r>
            <a:endParaRPr lang="zh-TW" altLang="en-US" sz="24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6265093" y="4003089"/>
            <a:ext cx="2039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 smtClean="0"/>
              <a:t>壓縮比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2.5</a:t>
            </a:r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672367" y="4816187"/>
            <a:ext cx="2039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/>
              <a:t>原</a:t>
            </a:r>
            <a:r>
              <a:rPr lang="zh-TW" altLang="en-US" sz="2400" dirty="0" smtClean="0"/>
              <a:t>圖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7810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Linear Algebra is Important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096294"/>
            <a:ext cx="7620000" cy="3810000"/>
          </a:xfrm>
        </p:spPr>
      </p:pic>
    </p:spTree>
    <p:extLst>
      <p:ext uri="{BB962C8B-B14F-4D97-AF65-F5344CB8AC3E}">
        <p14:creationId xmlns:p14="http://schemas.microsoft.com/office/powerpoint/2010/main" val="376801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/>
              <p:cNvSpPr txBox="1"/>
              <p:nvPr/>
            </p:nvSpPr>
            <p:spPr>
              <a:xfrm>
                <a:off x="1461714" y="3587679"/>
                <a:ext cx="4331442" cy="124303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3"/>
                                <m:mcJc m:val="center"/>
                              </m:mcPr>
                            </m:mc>
                          </m:mcs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80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m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mr>
                        <m:m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altLang="zh-TW" sz="2800" i="1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zh-TW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mr>
                      </m:m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4" name="文字方塊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714" y="3587679"/>
                <a:ext cx="4331442" cy="124303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are we going to learn?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system of linear equations (</a:t>
            </a:r>
            <a:r>
              <a:rPr lang="zh-TW" altLang="en-US" dirty="0"/>
              <a:t>多元一次聯立方程式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18" name="TextBox 40"/>
          <p:cNvSpPr txBox="1"/>
          <p:nvPr/>
        </p:nvSpPr>
        <p:spPr>
          <a:xfrm>
            <a:off x="7187747" y="3385710"/>
            <a:ext cx="1670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linear equation</a:t>
            </a:r>
            <a:endParaRPr lang="en-US" sz="2400" dirty="0"/>
          </a:p>
        </p:txBody>
      </p:sp>
      <p:sp>
        <p:nvSpPr>
          <p:cNvPr id="19" name="TextBox 21"/>
          <p:cNvSpPr txBox="1"/>
          <p:nvPr/>
        </p:nvSpPr>
        <p:spPr>
          <a:xfrm>
            <a:off x="2301619" y="5021209"/>
            <a:ext cx="4584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a system of linear equations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20" name="Rectangle 43"/>
          <p:cNvSpPr/>
          <p:nvPr/>
        </p:nvSpPr>
        <p:spPr>
          <a:xfrm>
            <a:off x="1532776" y="3584480"/>
            <a:ext cx="5538939" cy="403479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4185721" y="2576868"/>
            <a:ext cx="128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1" lang="en-US" altLang="zh-TW" dirty="0">
                <a:solidFill>
                  <a:srgbClr val="FF0000"/>
                </a:solidFill>
              </a:rPr>
              <a:t>variables</a:t>
            </a:r>
            <a:endParaRPr kumimoji="1" lang="en-US" altLang="zh-TW" dirty="0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1297860" y="2580990"/>
            <a:ext cx="1603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1" lang="en-US" altLang="zh-TW" dirty="0">
                <a:solidFill>
                  <a:srgbClr val="0000FF"/>
                </a:solidFill>
              </a:rPr>
              <a:t>coefficients</a:t>
            </a:r>
          </a:p>
        </p:txBody>
      </p:sp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6337450" y="2582493"/>
            <a:ext cx="183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/>
            <a:r>
              <a:rPr kumimoji="1" lang="en-US" altLang="zh-TW" dirty="0">
                <a:solidFill>
                  <a:srgbClr val="00B050"/>
                </a:solidFill>
              </a:rPr>
              <a:t>constant term</a:t>
            </a:r>
          </a:p>
        </p:txBody>
      </p:sp>
      <p:cxnSp>
        <p:nvCxnSpPr>
          <p:cNvPr id="25" name="直線單箭頭接點 24"/>
          <p:cNvCxnSpPr>
            <a:endCxn id="23" idx="2"/>
          </p:cNvCxnSpPr>
          <p:nvPr/>
        </p:nvCxnSpPr>
        <p:spPr>
          <a:xfrm flipV="1">
            <a:off x="6853498" y="3039693"/>
            <a:ext cx="399940" cy="631394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 flipH="1" flipV="1">
            <a:off x="5023877" y="3045859"/>
            <a:ext cx="495780" cy="62522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單箭頭接點 26"/>
          <p:cNvCxnSpPr>
            <a:endCxn id="21" idx="2"/>
          </p:cNvCxnSpPr>
          <p:nvPr/>
        </p:nvCxnSpPr>
        <p:spPr>
          <a:xfrm flipV="1">
            <a:off x="3986749" y="3034068"/>
            <a:ext cx="840322" cy="63701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 flipV="1">
            <a:off x="2379004" y="3030014"/>
            <a:ext cx="2064716" cy="6410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>
            <a:endCxn id="22" idx="2"/>
          </p:cNvCxnSpPr>
          <p:nvPr/>
        </p:nvCxnSpPr>
        <p:spPr>
          <a:xfrm flipH="1" flipV="1">
            <a:off x="2099548" y="3038190"/>
            <a:ext cx="1314038" cy="599607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/>
          <p:nvPr/>
        </p:nvCxnSpPr>
        <p:spPr>
          <a:xfrm flipV="1">
            <a:off x="1782340" y="3027591"/>
            <a:ext cx="38550" cy="599271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 flipH="1" flipV="1">
            <a:off x="2476370" y="2996356"/>
            <a:ext cx="2429940" cy="64763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文字方塊 28"/>
              <p:cNvSpPr txBox="1"/>
              <p:nvPr/>
            </p:nvSpPr>
            <p:spPr>
              <a:xfrm>
                <a:off x="6109694" y="3643985"/>
                <a:ext cx="907300" cy="11453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</m:e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e>
                        </m:mr>
                        <m:m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</m:e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mr>
                        <m:mr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</m:e>
                          <m:e>
                            <m:r>
                              <a:rPr lang="en-US" altLang="zh-TW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mr>
                      </m:m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29" name="文字方塊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9694" y="3643985"/>
                <a:ext cx="907300" cy="114537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1"/>
          <p:cNvSpPr txBox="1"/>
          <p:nvPr/>
        </p:nvSpPr>
        <p:spPr>
          <a:xfrm>
            <a:off x="1543705" y="5911728"/>
            <a:ext cx="6056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00FF"/>
                </a:solidFill>
              </a:rPr>
              <a:t>I believe you know how to solve it.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32" name="左大括弧 31"/>
          <p:cNvSpPr/>
          <p:nvPr/>
        </p:nvSpPr>
        <p:spPr>
          <a:xfrm>
            <a:off x="1210097" y="3486694"/>
            <a:ext cx="254332" cy="1445002"/>
          </a:xfrm>
          <a:prstGeom prst="leftBrace">
            <a:avLst>
              <a:gd name="adj1" fmla="val 76802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536405" y="4042228"/>
            <a:ext cx="5484218" cy="889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5107761" y="1775464"/>
            <a:ext cx="3491473" cy="5636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698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8" grpId="0"/>
      <p:bldP spid="19" grpId="0"/>
      <p:bldP spid="20" grpId="0" animBg="1"/>
      <p:bldP spid="21" grpId="0"/>
      <p:bldP spid="22" grpId="0"/>
      <p:bldP spid="23" grpId="0"/>
      <p:bldP spid="29" grpId="0"/>
      <p:bldP spid="30" grpId="0"/>
      <p:bldP spid="32" grpId="0" animBg="1"/>
      <p:bldP spid="6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are we going to learn?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system of linear equations (</a:t>
            </a:r>
            <a:r>
              <a:rPr lang="zh-TW" altLang="en-US" dirty="0" smtClean="0"/>
              <a:t>多元一次聯立方程式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857" y="2948000"/>
            <a:ext cx="5885949" cy="1784428"/>
          </a:xfrm>
          <a:prstGeom prst="rect">
            <a:avLst/>
          </a:prstGeom>
        </p:spPr>
      </p:pic>
      <p:sp>
        <p:nvSpPr>
          <p:cNvPr id="6" name="左大括弧 5"/>
          <p:cNvSpPr/>
          <p:nvPr/>
        </p:nvSpPr>
        <p:spPr>
          <a:xfrm>
            <a:off x="1978497" y="2832635"/>
            <a:ext cx="529390" cy="2015158"/>
          </a:xfrm>
          <a:prstGeom prst="leftBrace">
            <a:avLst>
              <a:gd name="adj1" fmla="val 35606"/>
              <a:gd name="adj2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345710" y="3363160"/>
            <a:ext cx="16327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m equations</a:t>
            </a:r>
            <a:endParaRPr lang="zh-TW" altLang="en-US" sz="28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3915079" y="5364653"/>
            <a:ext cx="23662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n variables</a:t>
            </a:r>
            <a:endParaRPr lang="zh-TW" altLang="en-US" sz="2800" dirty="0"/>
          </a:p>
        </p:txBody>
      </p:sp>
      <p:cxnSp>
        <p:nvCxnSpPr>
          <p:cNvPr id="10" name="直線單箭頭接點 9"/>
          <p:cNvCxnSpPr/>
          <p:nvPr/>
        </p:nvCxnSpPr>
        <p:spPr>
          <a:xfrm>
            <a:off x="3249333" y="4812638"/>
            <a:ext cx="1283368" cy="5520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/>
          <p:nvPr/>
        </p:nvCxnSpPr>
        <p:spPr>
          <a:xfrm>
            <a:off x="4632463" y="4812638"/>
            <a:ext cx="217822" cy="5520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 flipH="1">
            <a:off x="5671690" y="4812638"/>
            <a:ext cx="1086350" cy="5520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974863" y="5984694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>
                <a:solidFill>
                  <a:srgbClr val="0000FF"/>
                </a:solidFill>
              </a:rPr>
              <a:t>In this course, m and n can be large</a:t>
            </a:r>
            <a:endParaRPr lang="zh-TW" alt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89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What are we going to learn?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Solving a </a:t>
            </a:r>
            <a:r>
              <a:rPr lang="en-US" altLang="zh-TW" dirty="0"/>
              <a:t>system of linear </a:t>
            </a:r>
            <a:r>
              <a:rPr lang="en-US" altLang="zh-TW" dirty="0" smtClean="0"/>
              <a:t>equations</a:t>
            </a:r>
            <a:endParaRPr lang="en-US" altLang="zh-TW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4206" y="2548047"/>
            <a:ext cx="5255587" cy="1593323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49283" y="4446099"/>
            <a:ext cx="1830906" cy="830997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Does it have solution? 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2174035" y="4446095"/>
            <a:ext cx="2241755" cy="83099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Does it have unique solution? </a:t>
            </a:r>
            <a:endParaRPr lang="zh-TW" altLang="en-US" sz="2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509636" y="4446095"/>
            <a:ext cx="2090057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 smtClean="0"/>
              <a:t>How to find the solution?</a:t>
            </a:r>
            <a:endParaRPr lang="zh-TW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426267" y="6068090"/>
            <a:ext cx="73446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algn="ctr"/>
            <a:r>
              <a:rPr lang="en-US" altLang="zh-TW" sz="2800" dirty="0">
                <a:solidFill>
                  <a:srgbClr val="FF0000"/>
                </a:solidFill>
              </a:rPr>
              <a:t>Different view from high school</a:t>
            </a:r>
          </a:p>
        </p:txBody>
      </p:sp>
      <p:sp>
        <p:nvSpPr>
          <p:cNvPr id="9" name="矩形 8"/>
          <p:cNvSpPr/>
          <p:nvPr/>
        </p:nvSpPr>
        <p:spPr>
          <a:xfrm>
            <a:off x="6695135" y="4446095"/>
            <a:ext cx="2022598" cy="83099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TW" sz="2400" dirty="0"/>
              <a:t>Determinants (</a:t>
            </a:r>
            <a:r>
              <a:rPr lang="zh-TW" altLang="en-US" sz="2400" dirty="0"/>
              <a:t>行列式</a:t>
            </a:r>
            <a:r>
              <a:rPr lang="en-US" altLang="zh-TW" sz="2400" dirty="0"/>
              <a:t>)</a:t>
            </a:r>
          </a:p>
        </p:txBody>
      </p:sp>
      <p:sp>
        <p:nvSpPr>
          <p:cNvPr id="10" name="矩形 9"/>
          <p:cNvSpPr/>
          <p:nvPr/>
        </p:nvSpPr>
        <p:spPr>
          <a:xfrm>
            <a:off x="6804937" y="5277092"/>
            <a:ext cx="18029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>
                <a:solidFill>
                  <a:srgbClr val="0000FF"/>
                </a:solidFill>
              </a:rPr>
              <a:t>Beyond 3 X 3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63240" y="5290178"/>
            <a:ext cx="19107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>
                <a:solidFill>
                  <a:srgbClr val="0000FF"/>
                </a:solidFill>
              </a:rPr>
              <a:t>Approximate Solution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 rot="19611663">
            <a:off x="1622989" y="3209536"/>
            <a:ext cx="914400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span</a:t>
            </a:r>
            <a:endParaRPr lang="zh-TW" altLang="en-US" sz="2400" dirty="0"/>
          </a:p>
        </p:txBody>
      </p:sp>
      <p:sp>
        <p:nvSpPr>
          <p:cNvPr id="13" name="文字方塊 12"/>
          <p:cNvSpPr txBox="1"/>
          <p:nvPr/>
        </p:nvSpPr>
        <p:spPr>
          <a:xfrm rot="1731769">
            <a:off x="3284036" y="2688729"/>
            <a:ext cx="1969077" cy="46166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Independent</a:t>
            </a:r>
            <a:endParaRPr lang="zh-TW" altLang="en-US" sz="2400" dirty="0"/>
          </a:p>
        </p:txBody>
      </p:sp>
      <p:sp>
        <p:nvSpPr>
          <p:cNvPr id="14" name="文字方塊 13"/>
          <p:cNvSpPr txBox="1"/>
          <p:nvPr/>
        </p:nvSpPr>
        <p:spPr>
          <a:xfrm rot="20485031">
            <a:off x="6018087" y="3426213"/>
            <a:ext cx="1137806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rank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3559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 animBg="1"/>
      <p:bldP spid="10" grpId="0"/>
      <p:bldP spid="11" grpId="0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Linear System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We use a system of linear equations </a:t>
            </a:r>
            <a:r>
              <a:rPr lang="en-US" altLang="zh-TW" dirty="0" smtClean="0"/>
              <a:t>to describe a linear system </a:t>
            </a:r>
          </a:p>
          <a:p>
            <a:r>
              <a:rPr lang="en-US" altLang="zh-TW" dirty="0" smtClean="0"/>
              <a:t>What is system?</a:t>
            </a:r>
          </a:p>
          <a:p>
            <a:pPr lvl="1"/>
            <a:r>
              <a:rPr lang="en-US" altLang="zh-TW" dirty="0" smtClean="0"/>
              <a:t>function, transformation, operator</a:t>
            </a:r>
          </a:p>
          <a:p>
            <a:pPr lvl="1"/>
            <a:r>
              <a:rPr lang="en-US" altLang="zh-TW" dirty="0" smtClean="0"/>
              <a:t>A system has input and output</a:t>
            </a:r>
          </a:p>
          <a:p>
            <a:pPr lvl="2"/>
            <a:r>
              <a:rPr lang="en-US" altLang="zh-TW" sz="2400" dirty="0" smtClean="0"/>
              <a:t>E.g. Speech Recognition System: The input is audio signals, and the output is recognition results.</a:t>
            </a:r>
          </a:p>
          <a:p>
            <a:pPr lvl="2"/>
            <a:r>
              <a:rPr lang="en-US" altLang="zh-TW" sz="2400" dirty="0" smtClean="0"/>
              <a:t>E.g. Siri: You say “Hi, Siri”, it reply “What can I do for you?”</a:t>
            </a:r>
          </a:p>
          <a:p>
            <a:pPr lvl="2"/>
            <a:r>
              <a:rPr lang="en-US" altLang="zh-TW" sz="2400" dirty="0" smtClean="0"/>
              <a:t>E.g. Communication system</a:t>
            </a:r>
          </a:p>
          <a:p>
            <a:pPr lvl="1"/>
            <a:r>
              <a:rPr lang="en-US" altLang="zh-TW" dirty="0" smtClean="0"/>
              <a:t>Can have multiple inputs and outputs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5771687" y="492292"/>
            <a:ext cx="1437153" cy="10283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System</a:t>
            </a:r>
            <a:endParaRPr lang="zh-TW" altLang="en-US" sz="2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4723482" y="525517"/>
            <a:ext cx="58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x</a:t>
            </a:r>
            <a:r>
              <a:rPr lang="en-US" altLang="zh-TW" sz="2400" baseline="-25000" dirty="0" smtClean="0"/>
              <a:t>1</a:t>
            </a:r>
            <a:endParaRPr lang="zh-TW" altLang="en-US" sz="2400" baseline="-25000" dirty="0"/>
          </a:p>
        </p:txBody>
      </p:sp>
      <p:cxnSp>
        <p:nvCxnSpPr>
          <p:cNvPr id="9" name="直線單箭頭接點 8"/>
          <p:cNvCxnSpPr/>
          <p:nvPr/>
        </p:nvCxnSpPr>
        <p:spPr>
          <a:xfrm>
            <a:off x="5191116" y="798724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4723482" y="1006443"/>
            <a:ext cx="58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x</a:t>
            </a:r>
            <a:r>
              <a:rPr lang="en-US" altLang="zh-TW" sz="2400" baseline="-25000" dirty="0" smtClean="0"/>
              <a:t>2</a:t>
            </a:r>
            <a:endParaRPr lang="zh-TW" altLang="en-US" sz="2400" baseline="-25000" dirty="0"/>
          </a:p>
        </p:txBody>
      </p:sp>
      <p:cxnSp>
        <p:nvCxnSpPr>
          <p:cNvPr id="12" name="直線單箭頭接點 11"/>
          <p:cNvCxnSpPr/>
          <p:nvPr/>
        </p:nvCxnSpPr>
        <p:spPr>
          <a:xfrm>
            <a:off x="5191116" y="1279650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字方塊 12"/>
          <p:cNvSpPr txBox="1"/>
          <p:nvPr/>
        </p:nvSpPr>
        <p:spPr>
          <a:xfrm>
            <a:off x="7676474" y="525517"/>
            <a:ext cx="58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y</a:t>
            </a:r>
            <a:r>
              <a:rPr lang="en-US" altLang="zh-TW" sz="2400" baseline="-25000" dirty="0" smtClean="0"/>
              <a:t>1</a:t>
            </a:r>
            <a:endParaRPr lang="zh-TW" altLang="en-US" sz="2400" baseline="-25000" dirty="0"/>
          </a:p>
        </p:txBody>
      </p:sp>
      <p:cxnSp>
        <p:nvCxnSpPr>
          <p:cNvPr id="14" name="直線單箭頭接點 13"/>
          <p:cNvCxnSpPr/>
          <p:nvPr/>
        </p:nvCxnSpPr>
        <p:spPr>
          <a:xfrm>
            <a:off x="7229758" y="757662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字方塊 14"/>
          <p:cNvSpPr txBox="1"/>
          <p:nvPr/>
        </p:nvSpPr>
        <p:spPr>
          <a:xfrm>
            <a:off x="7676474" y="1006443"/>
            <a:ext cx="58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y</a:t>
            </a:r>
            <a:r>
              <a:rPr lang="en-US" altLang="zh-TW" sz="2400" baseline="-25000" dirty="0" smtClean="0"/>
              <a:t>2</a:t>
            </a:r>
            <a:endParaRPr lang="zh-TW" altLang="en-US" sz="2400" baseline="-25000" dirty="0"/>
          </a:p>
        </p:txBody>
      </p:sp>
      <p:cxnSp>
        <p:nvCxnSpPr>
          <p:cNvPr id="16" name="直線單箭頭接點 15"/>
          <p:cNvCxnSpPr/>
          <p:nvPr/>
        </p:nvCxnSpPr>
        <p:spPr>
          <a:xfrm>
            <a:off x="7229758" y="1238588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323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  <p:bldP spid="11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Linear System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Linear system have two properties</a:t>
            </a:r>
          </a:p>
          <a:p>
            <a:pPr lvl="1"/>
            <a:r>
              <a:rPr lang="en-US" altLang="zh-TW" dirty="0" smtClean="0"/>
              <a:t>1. Persevering Multiplication</a:t>
            </a:r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r>
              <a:rPr lang="en-US" altLang="zh-TW" dirty="0" smtClean="0"/>
              <a:t>2. </a:t>
            </a:r>
            <a:r>
              <a:rPr lang="en-US" altLang="zh-TW" dirty="0"/>
              <a:t>Persevering </a:t>
            </a:r>
            <a:r>
              <a:rPr lang="en-US" altLang="zh-TW" dirty="0" smtClean="0"/>
              <a:t>Addition</a:t>
            </a:r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1724346" y="2943790"/>
            <a:ext cx="1538514" cy="928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Linear</a:t>
            </a:r>
          </a:p>
          <a:p>
            <a:pPr algn="ctr"/>
            <a:r>
              <a:rPr lang="en-US" altLang="zh-TW" sz="2400" dirty="0" smtClean="0"/>
              <a:t>System</a:t>
            </a:r>
            <a:endParaRPr lang="zh-TW" altLang="en-US" sz="2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606746" y="3177414"/>
            <a:ext cx="58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x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3821660" y="3177414"/>
            <a:ext cx="58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y</a:t>
            </a:r>
            <a:endParaRPr lang="zh-TW" altLang="en-US" sz="2400" dirty="0"/>
          </a:p>
        </p:txBody>
      </p:sp>
      <p:cxnSp>
        <p:nvCxnSpPr>
          <p:cNvPr id="7" name="直線單箭頭接點 6"/>
          <p:cNvCxnSpPr>
            <a:stCxn id="5" idx="3"/>
            <a:endCxn id="4" idx="1"/>
          </p:cNvCxnSpPr>
          <p:nvPr/>
        </p:nvCxnSpPr>
        <p:spPr>
          <a:xfrm>
            <a:off x="1187317" y="3408247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單箭頭接點 7"/>
          <p:cNvCxnSpPr/>
          <p:nvPr/>
        </p:nvCxnSpPr>
        <p:spPr>
          <a:xfrm>
            <a:off x="3284631" y="3408246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5908223" y="2943790"/>
            <a:ext cx="1538514" cy="928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Linear</a:t>
            </a:r>
          </a:p>
          <a:p>
            <a:pPr algn="ctr"/>
            <a:r>
              <a:rPr lang="en-US" altLang="zh-TW" sz="2400" dirty="0"/>
              <a:t>System</a:t>
            </a:r>
            <a:endParaRPr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4790623" y="3177414"/>
            <a:ext cx="58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err="1" smtClean="0"/>
              <a:t>kx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8005537" y="3177414"/>
            <a:ext cx="58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err="1" smtClean="0"/>
              <a:t>ky</a:t>
            </a:r>
            <a:endParaRPr lang="zh-TW" altLang="en-US" sz="2400" dirty="0"/>
          </a:p>
        </p:txBody>
      </p:sp>
      <p:cxnSp>
        <p:nvCxnSpPr>
          <p:cNvPr id="12" name="直線單箭頭接點 11"/>
          <p:cNvCxnSpPr>
            <a:stCxn id="10" idx="3"/>
            <a:endCxn id="9" idx="1"/>
          </p:cNvCxnSpPr>
          <p:nvPr/>
        </p:nvCxnSpPr>
        <p:spPr>
          <a:xfrm>
            <a:off x="5371194" y="3408247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/>
          <p:nvPr/>
        </p:nvCxnSpPr>
        <p:spPr>
          <a:xfrm>
            <a:off x="7468508" y="3408246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文字方塊 30"/>
          <p:cNvSpPr txBox="1"/>
          <p:nvPr/>
        </p:nvSpPr>
        <p:spPr>
          <a:xfrm>
            <a:off x="591951" y="5894833"/>
            <a:ext cx="58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x</a:t>
            </a:r>
            <a:r>
              <a:rPr lang="en-US" altLang="zh-TW" sz="2400" baseline="-25000" dirty="0"/>
              <a:t>2</a:t>
            </a:r>
            <a:endParaRPr lang="zh-TW" altLang="en-US" sz="2400" baseline="-25000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3801531" y="5899942"/>
            <a:ext cx="58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y</a:t>
            </a:r>
            <a:r>
              <a:rPr lang="en-US" altLang="zh-TW" sz="2400" baseline="-25000" dirty="0"/>
              <a:t>2</a:t>
            </a:r>
            <a:endParaRPr lang="zh-TW" altLang="en-US" sz="2400" baseline="-25000" dirty="0"/>
          </a:p>
        </p:txBody>
      </p:sp>
      <p:cxnSp>
        <p:nvCxnSpPr>
          <p:cNvPr id="33" name="直線單箭頭接點 32"/>
          <p:cNvCxnSpPr>
            <a:stCxn id="31" idx="3"/>
          </p:cNvCxnSpPr>
          <p:nvPr/>
        </p:nvCxnSpPr>
        <p:spPr>
          <a:xfrm>
            <a:off x="1172522" y="6125666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/>
          <p:nvPr/>
        </p:nvCxnSpPr>
        <p:spPr>
          <a:xfrm>
            <a:off x="3277655" y="6138993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文字方塊 36"/>
          <p:cNvSpPr txBox="1"/>
          <p:nvPr/>
        </p:nvSpPr>
        <p:spPr>
          <a:xfrm>
            <a:off x="4714792" y="5229826"/>
            <a:ext cx="1164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x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+x</a:t>
            </a:r>
            <a:r>
              <a:rPr lang="en-US" altLang="zh-TW" sz="2400" baseline="-25000" dirty="0" smtClean="0"/>
              <a:t>2</a:t>
            </a:r>
            <a:endParaRPr lang="zh-TW" altLang="en-US" sz="2400" baseline="-25000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7620370" y="5240570"/>
            <a:ext cx="1164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y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+y</a:t>
            </a:r>
            <a:r>
              <a:rPr lang="en-US" altLang="zh-TW" sz="2400" baseline="-25000" dirty="0" smtClean="0"/>
              <a:t>2</a:t>
            </a:r>
            <a:endParaRPr lang="zh-TW" altLang="en-US" sz="2400" baseline="-25000" dirty="0"/>
          </a:p>
        </p:txBody>
      </p:sp>
      <p:sp>
        <p:nvSpPr>
          <p:cNvPr id="41" name="矩形 40"/>
          <p:cNvSpPr/>
          <p:nvPr/>
        </p:nvSpPr>
        <p:spPr>
          <a:xfrm>
            <a:off x="1724346" y="5765023"/>
            <a:ext cx="1538514" cy="703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Linear</a:t>
            </a:r>
          </a:p>
          <a:p>
            <a:pPr algn="ctr"/>
            <a:r>
              <a:rPr lang="en-US" altLang="zh-TW" sz="2400" dirty="0" smtClean="0"/>
              <a:t>System</a:t>
            </a:r>
            <a:endParaRPr lang="zh-TW" altLang="en-US" sz="2400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617032" y="5016133"/>
            <a:ext cx="58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x</a:t>
            </a:r>
            <a:r>
              <a:rPr lang="en-US" altLang="zh-TW" sz="2400" baseline="-25000" dirty="0"/>
              <a:t>1</a:t>
            </a:r>
            <a:endParaRPr lang="zh-TW" altLang="en-US" sz="2400" baseline="-250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3826612" y="5021242"/>
            <a:ext cx="58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y</a:t>
            </a:r>
            <a:r>
              <a:rPr lang="en-US" altLang="zh-TW" sz="2400" baseline="-25000" dirty="0"/>
              <a:t>1</a:t>
            </a:r>
            <a:endParaRPr lang="zh-TW" altLang="en-US" sz="2400" baseline="-25000" dirty="0"/>
          </a:p>
        </p:txBody>
      </p:sp>
      <p:cxnSp>
        <p:nvCxnSpPr>
          <p:cNvPr id="42" name="直線單箭頭接點 41"/>
          <p:cNvCxnSpPr>
            <a:stCxn id="29" idx="3"/>
          </p:cNvCxnSpPr>
          <p:nvPr/>
        </p:nvCxnSpPr>
        <p:spPr>
          <a:xfrm>
            <a:off x="1197603" y="5246966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>
            <a:off x="3302736" y="5260293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矩形 43"/>
          <p:cNvSpPr/>
          <p:nvPr/>
        </p:nvSpPr>
        <p:spPr>
          <a:xfrm>
            <a:off x="1749427" y="4886323"/>
            <a:ext cx="1538514" cy="703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Linear</a:t>
            </a:r>
          </a:p>
          <a:p>
            <a:pPr algn="ctr"/>
            <a:r>
              <a:rPr lang="en-US" altLang="zh-TW" sz="2400" dirty="0" smtClean="0"/>
              <a:t>System</a:t>
            </a:r>
            <a:endParaRPr lang="zh-TW" altLang="en-US" sz="2400" dirty="0"/>
          </a:p>
        </p:txBody>
      </p:sp>
      <p:sp>
        <p:nvSpPr>
          <p:cNvPr id="45" name="矩形 44"/>
          <p:cNvSpPr/>
          <p:nvPr/>
        </p:nvSpPr>
        <p:spPr>
          <a:xfrm>
            <a:off x="5908223" y="5322825"/>
            <a:ext cx="1538514" cy="928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Linear</a:t>
            </a:r>
          </a:p>
          <a:p>
            <a:pPr algn="ctr"/>
            <a:r>
              <a:rPr lang="en-US" altLang="zh-TW" sz="2400" dirty="0"/>
              <a:t>System</a:t>
            </a:r>
            <a:endParaRPr lang="zh-TW" altLang="en-US" sz="2400" dirty="0"/>
          </a:p>
        </p:txBody>
      </p:sp>
      <p:cxnSp>
        <p:nvCxnSpPr>
          <p:cNvPr id="46" name="直線單箭頭接點 45"/>
          <p:cNvCxnSpPr>
            <a:endCxn id="45" idx="1"/>
          </p:cNvCxnSpPr>
          <p:nvPr/>
        </p:nvCxnSpPr>
        <p:spPr>
          <a:xfrm>
            <a:off x="5371194" y="5787282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/>
          <p:nvPr/>
        </p:nvCxnSpPr>
        <p:spPr>
          <a:xfrm>
            <a:off x="7468508" y="5787281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66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9" grpId="0" animBg="1"/>
      <p:bldP spid="10" grpId="0"/>
      <p:bldP spid="11" grpId="0"/>
      <p:bldP spid="31" grpId="0"/>
      <p:bldP spid="32" grpId="0"/>
      <p:bldP spid="37" grpId="0"/>
      <p:bldP spid="39" grpId="0"/>
      <p:bldP spid="41" grpId="0" animBg="1"/>
      <p:bldP spid="29" grpId="0"/>
      <p:bldP spid="30" grpId="0"/>
      <p:bldP spid="4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Linear System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9572" y="1805807"/>
            <a:ext cx="7886700" cy="4351338"/>
          </a:xfrm>
        </p:spPr>
        <p:txBody>
          <a:bodyPr/>
          <a:lstStyle/>
          <a:p>
            <a:r>
              <a:rPr lang="en-US" altLang="zh-TW" dirty="0"/>
              <a:t>Linear system have two properties</a:t>
            </a:r>
          </a:p>
          <a:p>
            <a:pPr lvl="1"/>
            <a:r>
              <a:rPr lang="en-US" altLang="zh-TW" dirty="0" smtClean="0"/>
              <a:t>1</a:t>
            </a:r>
            <a:r>
              <a:rPr lang="en-US" altLang="zh-TW" dirty="0"/>
              <a:t>. Persevering Multiplication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pPr lvl="1"/>
            <a:r>
              <a:rPr lang="en-US" altLang="zh-TW" dirty="0"/>
              <a:t>2. Persevering </a:t>
            </a:r>
            <a:r>
              <a:rPr lang="en-US" altLang="zh-TW" dirty="0" smtClean="0"/>
              <a:t>Addition</a:t>
            </a:r>
            <a:endParaRPr lang="en-US" altLang="zh-TW" dirty="0"/>
          </a:p>
        </p:txBody>
      </p:sp>
      <p:sp>
        <p:nvSpPr>
          <p:cNvPr id="5" name="矩形 4"/>
          <p:cNvSpPr/>
          <p:nvPr/>
        </p:nvSpPr>
        <p:spPr>
          <a:xfrm>
            <a:off x="5689600" y="563449"/>
            <a:ext cx="1538514" cy="928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System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572000" y="797073"/>
            <a:ext cx="58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x</a:t>
            </a:r>
            <a:endParaRPr lang="zh-TW" altLang="en-US" sz="2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7710714" y="797072"/>
            <a:ext cx="58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x</a:t>
            </a:r>
            <a:r>
              <a:rPr lang="en-US" altLang="zh-TW" sz="2400" baseline="30000" dirty="0" smtClean="0"/>
              <a:t>2</a:t>
            </a:r>
            <a:endParaRPr lang="zh-TW" altLang="en-US" sz="2400" baseline="30000" dirty="0"/>
          </a:p>
        </p:txBody>
      </p:sp>
      <p:cxnSp>
        <p:nvCxnSpPr>
          <p:cNvPr id="8" name="直線單箭頭接點 7"/>
          <p:cNvCxnSpPr>
            <a:stCxn id="6" idx="3"/>
            <a:endCxn id="5" idx="1"/>
          </p:cNvCxnSpPr>
          <p:nvPr/>
        </p:nvCxnSpPr>
        <p:spPr>
          <a:xfrm>
            <a:off x="5152571" y="1027906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單箭頭接點 8"/>
          <p:cNvCxnSpPr/>
          <p:nvPr/>
        </p:nvCxnSpPr>
        <p:spPr>
          <a:xfrm>
            <a:off x="7249885" y="1027905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1724346" y="2943790"/>
            <a:ext cx="1538514" cy="928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Linear</a:t>
            </a:r>
          </a:p>
          <a:p>
            <a:pPr algn="ctr"/>
            <a:r>
              <a:rPr lang="en-US" altLang="zh-TW" sz="2400" dirty="0" smtClean="0"/>
              <a:t>System</a:t>
            </a:r>
            <a:endParaRPr lang="zh-TW" altLang="en-US" sz="2400" dirty="0"/>
          </a:p>
        </p:txBody>
      </p:sp>
      <p:sp>
        <p:nvSpPr>
          <p:cNvPr id="36" name="文字方塊 35"/>
          <p:cNvSpPr txBox="1"/>
          <p:nvPr/>
        </p:nvSpPr>
        <p:spPr>
          <a:xfrm>
            <a:off x="606746" y="3177414"/>
            <a:ext cx="58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x</a:t>
            </a:r>
            <a:endParaRPr lang="zh-TW" altLang="en-US" sz="2400" dirty="0"/>
          </a:p>
        </p:txBody>
      </p:sp>
      <p:cxnSp>
        <p:nvCxnSpPr>
          <p:cNvPr id="38" name="直線單箭頭接點 37"/>
          <p:cNvCxnSpPr>
            <a:stCxn id="36" idx="3"/>
            <a:endCxn id="35" idx="1"/>
          </p:cNvCxnSpPr>
          <p:nvPr/>
        </p:nvCxnSpPr>
        <p:spPr>
          <a:xfrm>
            <a:off x="1187317" y="3408247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>
            <a:off x="3284631" y="3408246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矩形 39"/>
          <p:cNvSpPr/>
          <p:nvPr/>
        </p:nvSpPr>
        <p:spPr>
          <a:xfrm>
            <a:off x="5908223" y="2943790"/>
            <a:ext cx="1538514" cy="928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Linear</a:t>
            </a:r>
          </a:p>
          <a:p>
            <a:pPr algn="ctr"/>
            <a:r>
              <a:rPr lang="en-US" altLang="zh-TW" sz="2400" dirty="0"/>
              <a:t>System</a:t>
            </a:r>
            <a:endParaRPr lang="zh-TW" altLang="en-US" sz="2400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4790623" y="3177414"/>
            <a:ext cx="58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err="1" smtClean="0"/>
              <a:t>kx</a:t>
            </a:r>
            <a:endParaRPr lang="zh-TW" altLang="en-US" sz="2400" dirty="0"/>
          </a:p>
        </p:txBody>
      </p:sp>
      <p:cxnSp>
        <p:nvCxnSpPr>
          <p:cNvPr id="43" name="直線單箭頭接點 42"/>
          <p:cNvCxnSpPr>
            <a:stCxn id="41" idx="3"/>
            <a:endCxn id="40" idx="1"/>
          </p:cNvCxnSpPr>
          <p:nvPr/>
        </p:nvCxnSpPr>
        <p:spPr>
          <a:xfrm>
            <a:off x="5371194" y="3408247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/>
          <p:nvPr/>
        </p:nvCxnSpPr>
        <p:spPr>
          <a:xfrm>
            <a:off x="7468508" y="3408246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文字方塊 44"/>
          <p:cNvSpPr txBox="1"/>
          <p:nvPr/>
        </p:nvSpPr>
        <p:spPr>
          <a:xfrm>
            <a:off x="3782700" y="3190986"/>
            <a:ext cx="58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x</a:t>
            </a:r>
            <a:r>
              <a:rPr lang="en-US" altLang="zh-TW" sz="2400" baseline="30000" dirty="0" smtClean="0"/>
              <a:t>2</a:t>
            </a:r>
            <a:endParaRPr lang="zh-TW" altLang="en-US" sz="2400" baseline="30000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8049617" y="3177413"/>
            <a:ext cx="7131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k</a:t>
            </a:r>
            <a:r>
              <a:rPr lang="en-US" altLang="zh-TW" sz="2400" baseline="30000" dirty="0" smtClean="0"/>
              <a:t>2</a:t>
            </a:r>
            <a:r>
              <a:rPr lang="en-US" altLang="zh-TW" sz="2400" dirty="0" smtClean="0"/>
              <a:t>x</a:t>
            </a:r>
            <a:r>
              <a:rPr lang="en-US" altLang="zh-TW" sz="2400" baseline="30000" dirty="0" smtClean="0"/>
              <a:t>2</a:t>
            </a:r>
            <a:endParaRPr lang="zh-TW" altLang="en-US" sz="2400" baseline="30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8016557" y="3617961"/>
                <a:ext cx="6059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zh-TW" altLang="en-US" sz="2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altLang="zh-TW" sz="2400" dirty="0" smtClean="0">
                    <a:solidFill>
                      <a:srgbClr val="0000FF"/>
                    </a:solidFill>
                  </a:rPr>
                  <a:t>k</a:t>
                </a:r>
                <a:r>
                  <a:rPr lang="en-US" altLang="zh-TW" sz="2400" dirty="0">
                    <a:solidFill>
                      <a:srgbClr val="0000FF"/>
                    </a:solidFill>
                  </a:rPr>
                  <a:t>x</a:t>
                </a:r>
                <a:r>
                  <a:rPr lang="en-US" altLang="zh-TW" sz="2400" baseline="30000" dirty="0">
                    <a:solidFill>
                      <a:srgbClr val="0000FF"/>
                    </a:solidFill>
                  </a:rPr>
                  <a:t>2</a:t>
                </a:r>
                <a:endParaRPr lang="zh-TW" altLang="en-US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6557" y="3617961"/>
                <a:ext cx="605935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5152" t="-24590" r="-21212" b="-491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直線單箭頭接點 48"/>
          <p:cNvCxnSpPr/>
          <p:nvPr/>
        </p:nvCxnSpPr>
        <p:spPr>
          <a:xfrm>
            <a:off x="1172522" y="6125666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單箭頭接點 49"/>
          <p:cNvCxnSpPr/>
          <p:nvPr/>
        </p:nvCxnSpPr>
        <p:spPr>
          <a:xfrm>
            <a:off x="3277655" y="6138993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1724346" y="5765023"/>
            <a:ext cx="1538514" cy="703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Linear</a:t>
            </a:r>
          </a:p>
          <a:p>
            <a:pPr algn="ctr"/>
            <a:r>
              <a:rPr lang="en-US" altLang="zh-TW" sz="2400" dirty="0" smtClean="0"/>
              <a:t>System</a:t>
            </a:r>
            <a:endParaRPr lang="zh-TW" altLang="en-US" sz="2400" dirty="0"/>
          </a:p>
        </p:txBody>
      </p:sp>
      <p:cxnSp>
        <p:nvCxnSpPr>
          <p:cNvPr id="56" name="直線單箭頭接點 55"/>
          <p:cNvCxnSpPr/>
          <p:nvPr/>
        </p:nvCxnSpPr>
        <p:spPr>
          <a:xfrm>
            <a:off x="1197603" y="5246966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單箭頭接點 56"/>
          <p:cNvCxnSpPr/>
          <p:nvPr/>
        </p:nvCxnSpPr>
        <p:spPr>
          <a:xfrm>
            <a:off x="3302736" y="5260293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矩形 57"/>
          <p:cNvSpPr/>
          <p:nvPr/>
        </p:nvSpPr>
        <p:spPr>
          <a:xfrm>
            <a:off x="1749427" y="4886323"/>
            <a:ext cx="1538514" cy="7035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Linear</a:t>
            </a:r>
          </a:p>
          <a:p>
            <a:pPr algn="ctr"/>
            <a:r>
              <a:rPr lang="en-US" altLang="zh-TW" sz="2400" dirty="0" smtClean="0"/>
              <a:t>System</a:t>
            </a:r>
            <a:endParaRPr lang="zh-TW" altLang="en-US" sz="2400" dirty="0"/>
          </a:p>
        </p:txBody>
      </p:sp>
      <p:sp>
        <p:nvSpPr>
          <p:cNvPr id="59" name="矩形 58"/>
          <p:cNvSpPr/>
          <p:nvPr/>
        </p:nvSpPr>
        <p:spPr>
          <a:xfrm>
            <a:off x="5908223" y="5322825"/>
            <a:ext cx="1538514" cy="928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Linear</a:t>
            </a:r>
          </a:p>
          <a:p>
            <a:pPr algn="ctr"/>
            <a:r>
              <a:rPr lang="en-US" altLang="zh-TW" sz="2400" dirty="0"/>
              <a:t>System</a:t>
            </a:r>
            <a:endParaRPr lang="zh-TW" altLang="en-US" sz="2400" dirty="0"/>
          </a:p>
        </p:txBody>
      </p:sp>
      <p:cxnSp>
        <p:nvCxnSpPr>
          <p:cNvPr id="60" name="直線單箭頭接點 59"/>
          <p:cNvCxnSpPr>
            <a:endCxn id="59" idx="1"/>
          </p:cNvCxnSpPr>
          <p:nvPr/>
        </p:nvCxnSpPr>
        <p:spPr>
          <a:xfrm>
            <a:off x="5371194" y="5787282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單箭頭接點 60"/>
          <p:cNvCxnSpPr/>
          <p:nvPr/>
        </p:nvCxnSpPr>
        <p:spPr>
          <a:xfrm>
            <a:off x="7468508" y="5787281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文字方塊 61"/>
              <p:cNvSpPr txBox="1"/>
              <p:nvPr/>
            </p:nvSpPr>
            <p:spPr>
              <a:xfrm>
                <a:off x="767721" y="4990868"/>
                <a:ext cx="3649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2" name="文字方塊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721" y="4990868"/>
                <a:ext cx="364908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1667" r="-8333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文字方塊 62"/>
              <p:cNvSpPr txBox="1"/>
              <p:nvPr/>
            </p:nvSpPr>
            <p:spPr>
              <a:xfrm>
                <a:off x="755087" y="5929866"/>
                <a:ext cx="3720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3" name="文字方塊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87" y="5929866"/>
                <a:ext cx="372025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1475" r="-819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文字方塊 63"/>
              <p:cNvSpPr txBox="1"/>
              <p:nvPr/>
            </p:nvSpPr>
            <p:spPr>
              <a:xfrm>
                <a:off x="3835116" y="5053412"/>
                <a:ext cx="7629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4" name="文字方塊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5116" y="5053412"/>
                <a:ext cx="762966" cy="369332"/>
              </a:xfrm>
              <a:prstGeom prst="rect">
                <a:avLst/>
              </a:prstGeom>
              <a:blipFill rotWithShape="0">
                <a:blip r:embed="rId5"/>
                <a:stretch>
                  <a:fillRect r="-4000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文字方塊 66"/>
              <p:cNvSpPr txBox="1"/>
              <p:nvPr/>
            </p:nvSpPr>
            <p:spPr>
              <a:xfrm>
                <a:off x="3836588" y="5936382"/>
                <a:ext cx="7629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7" name="文字方塊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588" y="5936382"/>
                <a:ext cx="762966" cy="369332"/>
              </a:xfrm>
              <a:prstGeom prst="rect">
                <a:avLst/>
              </a:prstGeom>
              <a:blipFill rotWithShape="0">
                <a:blip r:embed="rId6"/>
                <a:stretch>
                  <a:fillRect r="-3175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文字方塊 67"/>
              <p:cNvSpPr txBox="1"/>
              <p:nvPr/>
            </p:nvSpPr>
            <p:spPr>
              <a:xfrm>
                <a:off x="4790623" y="5311046"/>
                <a:ext cx="10340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8" name="文字方塊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623" y="5311046"/>
                <a:ext cx="1034066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4142" r="-2959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文字方塊 68"/>
              <p:cNvSpPr txBox="1"/>
              <p:nvPr/>
            </p:nvSpPr>
            <p:spPr>
              <a:xfrm>
                <a:off x="7513302" y="5301054"/>
                <a:ext cx="143212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9" name="文字方塊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3302" y="5301054"/>
                <a:ext cx="1432123" cy="369332"/>
              </a:xfrm>
              <a:prstGeom prst="rect">
                <a:avLst/>
              </a:prstGeom>
              <a:blipFill rotWithShape="0">
                <a:blip r:embed="rId8"/>
                <a:stretch>
                  <a:fillRect t="-1667" r="-1702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文字方塊 69"/>
              <p:cNvSpPr txBox="1"/>
              <p:nvPr/>
            </p:nvSpPr>
            <p:spPr>
              <a:xfrm>
                <a:off x="6834382" y="6328207"/>
                <a:ext cx="214488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sSup>
                        <m:sSupPr>
                          <m:ctrlPr>
                            <a:rPr lang="en-US" altLang="zh-TW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zh-TW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sz="2400" b="0" i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zh-TW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2400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zh-TW" sz="24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sz="24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TW" sz="2400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zh-TW" sz="2400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70" name="文字方塊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4382" y="6328207"/>
                <a:ext cx="2144883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2273" r="-852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693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35" grpId="0" animBg="1"/>
      <p:bldP spid="36" grpId="0"/>
      <p:bldP spid="40" grpId="0" animBg="1"/>
      <p:bldP spid="41" grpId="0"/>
      <p:bldP spid="45" grpId="0"/>
      <p:bldP spid="46" grpId="0"/>
      <p:bldP spid="4" grpId="0"/>
      <p:bldP spid="53" grpId="0" animBg="1"/>
      <p:bldP spid="58" grpId="0" animBg="1"/>
      <p:bldP spid="59" grpId="0" animBg="1"/>
      <p:bldP spid="62" grpId="0"/>
      <p:bldP spid="63" grpId="0"/>
      <p:bldP spid="64" grpId="0"/>
      <p:bldP spid="67" grpId="0"/>
      <p:bldP spid="68" grpId="0"/>
      <p:bldP spid="69" grpId="0"/>
      <p:bldP spid="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直線單箭頭接點 45"/>
          <p:cNvCxnSpPr/>
          <p:nvPr/>
        </p:nvCxnSpPr>
        <p:spPr>
          <a:xfrm>
            <a:off x="2581551" y="4874149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/>
          <p:nvPr/>
        </p:nvCxnSpPr>
        <p:spPr>
          <a:xfrm>
            <a:off x="2581550" y="5315702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單箭頭接點 82"/>
          <p:cNvCxnSpPr/>
          <p:nvPr/>
        </p:nvCxnSpPr>
        <p:spPr>
          <a:xfrm>
            <a:off x="2581551" y="5958466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單箭頭接點 83"/>
          <p:cNvCxnSpPr/>
          <p:nvPr/>
        </p:nvCxnSpPr>
        <p:spPr>
          <a:xfrm>
            <a:off x="2581550" y="6400019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線單箭頭接點 64"/>
          <p:cNvCxnSpPr/>
          <p:nvPr/>
        </p:nvCxnSpPr>
        <p:spPr>
          <a:xfrm>
            <a:off x="2607143" y="3176842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單箭頭接點 65"/>
          <p:cNvCxnSpPr/>
          <p:nvPr/>
        </p:nvCxnSpPr>
        <p:spPr>
          <a:xfrm>
            <a:off x="2607142" y="3618395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直線單箭頭接點 73"/>
          <p:cNvCxnSpPr/>
          <p:nvPr/>
        </p:nvCxnSpPr>
        <p:spPr>
          <a:xfrm>
            <a:off x="7041136" y="3202324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線單箭頭接點 74"/>
          <p:cNvCxnSpPr/>
          <p:nvPr/>
        </p:nvCxnSpPr>
        <p:spPr>
          <a:xfrm>
            <a:off x="7041135" y="3643877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Linear System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Two properties</a:t>
            </a:r>
          </a:p>
          <a:p>
            <a:pPr lvl="1"/>
            <a:r>
              <a:rPr lang="en-US" altLang="zh-TW" dirty="0"/>
              <a:t>1. Persevering Multiplication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pPr lvl="1"/>
            <a:r>
              <a:rPr lang="en-US" altLang="zh-TW" dirty="0"/>
              <a:t>2. Persevering </a:t>
            </a:r>
            <a:r>
              <a:rPr lang="en-US" altLang="zh-TW" dirty="0" smtClean="0"/>
              <a:t>Addition</a:t>
            </a:r>
            <a:endParaRPr lang="en-US" altLang="zh-TW" dirty="0"/>
          </a:p>
        </p:txBody>
      </p:sp>
      <p:sp>
        <p:nvSpPr>
          <p:cNvPr id="5" name="矩形 4"/>
          <p:cNvSpPr/>
          <p:nvPr/>
        </p:nvSpPr>
        <p:spPr>
          <a:xfrm>
            <a:off x="1238144" y="4628188"/>
            <a:ext cx="1538514" cy="928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System</a:t>
            </a:r>
            <a:endParaRPr lang="zh-TW" altLang="en-US" sz="2400" dirty="0"/>
          </a:p>
        </p:txBody>
      </p:sp>
      <p:cxnSp>
        <p:nvCxnSpPr>
          <p:cNvPr id="8" name="直線單箭頭接點 7"/>
          <p:cNvCxnSpPr/>
          <p:nvPr/>
        </p:nvCxnSpPr>
        <p:spPr>
          <a:xfrm>
            <a:off x="701115" y="4872321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單箭頭接點 44"/>
          <p:cNvCxnSpPr/>
          <p:nvPr/>
        </p:nvCxnSpPr>
        <p:spPr>
          <a:xfrm>
            <a:off x="701114" y="5313874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263495" y="4630359"/>
                <a:ext cx="3649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95" y="4630359"/>
                <a:ext cx="364908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0000" r="-8333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字方塊 47"/>
              <p:cNvSpPr txBox="1"/>
              <p:nvPr/>
            </p:nvSpPr>
            <p:spPr>
              <a:xfrm>
                <a:off x="246587" y="5092645"/>
                <a:ext cx="3720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8" name="文字方塊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587" y="5092645"/>
                <a:ext cx="372025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9836" r="-819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/>
              <p:cNvSpPr txBox="1"/>
              <p:nvPr/>
            </p:nvSpPr>
            <p:spPr>
              <a:xfrm>
                <a:off x="3154572" y="4665029"/>
                <a:ext cx="10340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9" name="文字方塊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4572" y="4665029"/>
                <a:ext cx="1034066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3529" r="-2353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文字方塊 49"/>
              <p:cNvSpPr txBox="1"/>
              <p:nvPr/>
            </p:nvSpPr>
            <p:spPr>
              <a:xfrm>
                <a:off x="3169980" y="5127315"/>
                <a:ext cx="10340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0" name="文字方塊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9980" y="5127315"/>
                <a:ext cx="1034066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3529" r="-2353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矩形 61"/>
          <p:cNvSpPr/>
          <p:nvPr/>
        </p:nvSpPr>
        <p:spPr>
          <a:xfrm>
            <a:off x="1228620" y="2932712"/>
            <a:ext cx="1538514" cy="928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System</a:t>
            </a:r>
            <a:endParaRPr lang="zh-TW" altLang="en-US" sz="2400" dirty="0"/>
          </a:p>
        </p:txBody>
      </p:sp>
      <p:cxnSp>
        <p:nvCxnSpPr>
          <p:cNvPr id="63" name="直線單箭頭接點 62"/>
          <p:cNvCxnSpPr/>
          <p:nvPr/>
        </p:nvCxnSpPr>
        <p:spPr>
          <a:xfrm>
            <a:off x="691591" y="3176845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單箭頭接點 63"/>
          <p:cNvCxnSpPr/>
          <p:nvPr/>
        </p:nvCxnSpPr>
        <p:spPr>
          <a:xfrm>
            <a:off x="691590" y="3618398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文字方塊 66"/>
              <p:cNvSpPr txBox="1"/>
              <p:nvPr/>
            </p:nvSpPr>
            <p:spPr>
              <a:xfrm>
                <a:off x="253971" y="2934883"/>
                <a:ext cx="3649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7" name="文字方塊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971" y="2934883"/>
                <a:ext cx="364908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1667" r="-8333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文字方塊 67"/>
              <p:cNvSpPr txBox="1"/>
              <p:nvPr/>
            </p:nvSpPr>
            <p:spPr>
              <a:xfrm>
                <a:off x="237063" y="3397169"/>
                <a:ext cx="3720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8" name="文字方塊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7063" y="3397169"/>
                <a:ext cx="372025" cy="369332"/>
              </a:xfrm>
              <a:prstGeom prst="rect">
                <a:avLst/>
              </a:prstGeom>
              <a:blipFill rotWithShape="0">
                <a:blip r:embed="rId7"/>
                <a:stretch>
                  <a:fillRect l="-11475" r="-8197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文字方塊 68"/>
              <p:cNvSpPr txBox="1"/>
              <p:nvPr/>
            </p:nvSpPr>
            <p:spPr>
              <a:xfrm>
                <a:off x="3202073" y="2949717"/>
                <a:ext cx="10340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9" name="文字方塊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073" y="2949717"/>
                <a:ext cx="1034066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3529" r="-2353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文字方塊 69"/>
              <p:cNvSpPr txBox="1"/>
              <p:nvPr/>
            </p:nvSpPr>
            <p:spPr>
              <a:xfrm>
                <a:off x="3202073" y="3394998"/>
                <a:ext cx="10340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0" name="文字方塊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2073" y="3394998"/>
                <a:ext cx="1034066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3529" r="-2353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矩形 70"/>
          <p:cNvSpPr/>
          <p:nvPr/>
        </p:nvSpPr>
        <p:spPr>
          <a:xfrm>
            <a:off x="5689599" y="2960365"/>
            <a:ext cx="1538514" cy="928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System</a:t>
            </a:r>
            <a:endParaRPr lang="zh-TW" altLang="en-US" sz="2400" dirty="0"/>
          </a:p>
        </p:txBody>
      </p:sp>
      <p:cxnSp>
        <p:nvCxnSpPr>
          <p:cNvPr id="72" name="直線單箭頭接點 71"/>
          <p:cNvCxnSpPr/>
          <p:nvPr/>
        </p:nvCxnSpPr>
        <p:spPr>
          <a:xfrm>
            <a:off x="5152570" y="3204498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單箭頭接點 72"/>
          <p:cNvCxnSpPr/>
          <p:nvPr/>
        </p:nvCxnSpPr>
        <p:spPr>
          <a:xfrm>
            <a:off x="5152569" y="3646051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文字方塊 75"/>
              <p:cNvSpPr txBox="1"/>
              <p:nvPr/>
            </p:nvSpPr>
            <p:spPr>
              <a:xfrm>
                <a:off x="4583993" y="2958193"/>
                <a:ext cx="54386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6" name="文字方塊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993" y="2958193"/>
                <a:ext cx="543867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13483" r="-5618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文字方塊 76"/>
              <p:cNvSpPr txBox="1"/>
              <p:nvPr/>
            </p:nvSpPr>
            <p:spPr>
              <a:xfrm>
                <a:off x="4567085" y="3420479"/>
                <a:ext cx="5419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𝑘𝑥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7" name="文字方塊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085" y="3420479"/>
                <a:ext cx="541943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13483" r="-5618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文字方塊 77"/>
              <p:cNvSpPr txBox="1"/>
              <p:nvPr/>
            </p:nvSpPr>
            <p:spPr>
              <a:xfrm>
                <a:off x="7633645" y="2996925"/>
                <a:ext cx="139198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𝑘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8" name="文字方塊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3645" y="2996925"/>
                <a:ext cx="1391984" cy="369332"/>
              </a:xfrm>
              <a:prstGeom prst="rect">
                <a:avLst/>
              </a:prstGeom>
              <a:blipFill rotWithShape="0">
                <a:blip r:embed="rId12"/>
                <a:stretch>
                  <a:fillRect l="-4803" r="-1310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文字方塊 78"/>
              <p:cNvSpPr txBox="1"/>
              <p:nvPr/>
            </p:nvSpPr>
            <p:spPr>
              <a:xfrm>
                <a:off x="7649053" y="3459211"/>
                <a:ext cx="1382943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𝑘𝑥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79" name="文字方塊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9053" y="3459211"/>
                <a:ext cx="1382943" cy="369332"/>
              </a:xfrm>
              <a:prstGeom prst="rect">
                <a:avLst/>
              </a:prstGeom>
              <a:blipFill rotWithShape="0">
                <a:blip r:embed="rId13"/>
                <a:stretch>
                  <a:fillRect l="-4846" r="-1762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矩形 79"/>
          <p:cNvSpPr/>
          <p:nvPr/>
        </p:nvSpPr>
        <p:spPr>
          <a:xfrm>
            <a:off x="1238144" y="5712505"/>
            <a:ext cx="1538514" cy="928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System</a:t>
            </a:r>
            <a:endParaRPr lang="zh-TW" altLang="en-US" sz="2400" dirty="0"/>
          </a:p>
        </p:txBody>
      </p:sp>
      <p:cxnSp>
        <p:nvCxnSpPr>
          <p:cNvPr id="81" name="直線單箭頭接點 80"/>
          <p:cNvCxnSpPr/>
          <p:nvPr/>
        </p:nvCxnSpPr>
        <p:spPr>
          <a:xfrm>
            <a:off x="701115" y="5956638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單箭頭接點 81"/>
          <p:cNvCxnSpPr/>
          <p:nvPr/>
        </p:nvCxnSpPr>
        <p:spPr>
          <a:xfrm>
            <a:off x="701114" y="6398191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文字方塊 84"/>
              <p:cNvSpPr txBox="1"/>
              <p:nvPr/>
            </p:nvSpPr>
            <p:spPr>
              <a:xfrm>
                <a:off x="263495" y="5714676"/>
                <a:ext cx="3649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5" name="文字方塊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495" y="5714676"/>
                <a:ext cx="364908" cy="369332"/>
              </a:xfrm>
              <a:prstGeom prst="rect">
                <a:avLst/>
              </a:prstGeom>
              <a:blipFill rotWithShape="0">
                <a:blip r:embed="rId14"/>
                <a:stretch>
                  <a:fillRect l="-10000" r="-8333"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文字方塊 88"/>
              <p:cNvSpPr txBox="1"/>
              <p:nvPr/>
            </p:nvSpPr>
            <p:spPr>
              <a:xfrm>
                <a:off x="270356" y="6187624"/>
                <a:ext cx="3720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89" name="文字方塊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356" y="6187624"/>
                <a:ext cx="372025" cy="369332"/>
              </a:xfrm>
              <a:prstGeom prst="rect">
                <a:avLst/>
              </a:prstGeom>
              <a:blipFill rotWithShape="0">
                <a:blip r:embed="rId15"/>
                <a:stretch>
                  <a:fillRect l="-9836" r="-8197"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文字方塊 89"/>
              <p:cNvSpPr txBox="1"/>
              <p:nvPr/>
            </p:nvSpPr>
            <p:spPr>
              <a:xfrm>
                <a:off x="3163186" y="5771972"/>
                <a:ext cx="10340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0" name="文字方塊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3186" y="5771972"/>
                <a:ext cx="1034066" cy="369332"/>
              </a:xfrm>
              <a:prstGeom prst="rect">
                <a:avLst/>
              </a:prstGeom>
              <a:blipFill rotWithShape="0">
                <a:blip r:embed="rId16"/>
                <a:stretch>
                  <a:fillRect l="-4118" r="-2353" b="-1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文字方塊 90"/>
              <p:cNvSpPr txBox="1"/>
              <p:nvPr/>
            </p:nvSpPr>
            <p:spPr>
              <a:xfrm>
                <a:off x="3170047" y="6244920"/>
                <a:ext cx="10340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sSubSup>
                            <m:sSub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1" name="文字方塊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0047" y="6244920"/>
                <a:ext cx="1034066" cy="369332"/>
              </a:xfrm>
              <a:prstGeom prst="rect">
                <a:avLst/>
              </a:prstGeom>
              <a:blipFill rotWithShape="0">
                <a:blip r:embed="rId17"/>
                <a:stretch>
                  <a:fillRect l="-3529" r="-2353"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2" name="直線單箭頭接點 91"/>
          <p:cNvCxnSpPr/>
          <p:nvPr/>
        </p:nvCxnSpPr>
        <p:spPr>
          <a:xfrm>
            <a:off x="7060527" y="5458350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線單箭頭接點 92"/>
          <p:cNvCxnSpPr/>
          <p:nvPr/>
        </p:nvCxnSpPr>
        <p:spPr>
          <a:xfrm>
            <a:off x="7060526" y="5899903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矩形 93"/>
          <p:cNvSpPr/>
          <p:nvPr/>
        </p:nvSpPr>
        <p:spPr>
          <a:xfrm>
            <a:off x="5717120" y="5212389"/>
            <a:ext cx="1538514" cy="928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System</a:t>
            </a:r>
            <a:endParaRPr lang="zh-TW" altLang="en-US" sz="2400" dirty="0"/>
          </a:p>
        </p:txBody>
      </p:sp>
      <p:cxnSp>
        <p:nvCxnSpPr>
          <p:cNvPr id="95" name="直線單箭頭接點 94"/>
          <p:cNvCxnSpPr/>
          <p:nvPr/>
        </p:nvCxnSpPr>
        <p:spPr>
          <a:xfrm>
            <a:off x="5180091" y="5456522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直線單箭頭接點 95"/>
          <p:cNvCxnSpPr/>
          <p:nvPr/>
        </p:nvCxnSpPr>
        <p:spPr>
          <a:xfrm>
            <a:off x="5180090" y="5898075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文字方塊 96"/>
              <p:cNvSpPr txBox="1"/>
              <p:nvPr/>
            </p:nvSpPr>
            <p:spPr>
              <a:xfrm>
                <a:off x="4581960" y="4967918"/>
                <a:ext cx="102694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97" name="文字方塊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1960" y="4967918"/>
                <a:ext cx="1026948" cy="369332"/>
              </a:xfrm>
              <a:prstGeom prst="rect">
                <a:avLst/>
              </a:prstGeom>
              <a:blipFill rotWithShape="0">
                <a:blip r:embed="rId18"/>
                <a:stretch>
                  <a:fillRect l="-4167" r="-2976"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1" name="直線單箭頭接點 100"/>
          <p:cNvCxnSpPr/>
          <p:nvPr/>
        </p:nvCxnSpPr>
        <p:spPr>
          <a:xfrm>
            <a:off x="6881144" y="820647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單箭頭接點 101"/>
          <p:cNvCxnSpPr/>
          <p:nvPr/>
        </p:nvCxnSpPr>
        <p:spPr>
          <a:xfrm>
            <a:off x="6881143" y="1262200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矩形 102"/>
          <p:cNvSpPr/>
          <p:nvPr/>
        </p:nvSpPr>
        <p:spPr>
          <a:xfrm>
            <a:off x="5502621" y="576517"/>
            <a:ext cx="1538514" cy="928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System</a:t>
            </a:r>
            <a:endParaRPr lang="zh-TW" altLang="en-US" sz="2400" dirty="0"/>
          </a:p>
        </p:txBody>
      </p:sp>
      <p:cxnSp>
        <p:nvCxnSpPr>
          <p:cNvPr id="104" name="直線單箭頭接點 103"/>
          <p:cNvCxnSpPr/>
          <p:nvPr/>
        </p:nvCxnSpPr>
        <p:spPr>
          <a:xfrm>
            <a:off x="4965592" y="820650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直線單箭頭接點 104"/>
          <p:cNvCxnSpPr/>
          <p:nvPr/>
        </p:nvCxnSpPr>
        <p:spPr>
          <a:xfrm>
            <a:off x="4965591" y="1262203"/>
            <a:ext cx="5370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6" name="文字方塊 105"/>
              <p:cNvSpPr txBox="1"/>
              <p:nvPr/>
            </p:nvSpPr>
            <p:spPr>
              <a:xfrm>
                <a:off x="4527972" y="578688"/>
                <a:ext cx="3649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6" name="文字方塊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972" y="578688"/>
                <a:ext cx="364908" cy="369332"/>
              </a:xfrm>
              <a:prstGeom prst="rect">
                <a:avLst/>
              </a:prstGeom>
              <a:blipFill rotWithShape="0">
                <a:blip r:embed="rId19"/>
                <a:stretch>
                  <a:fillRect l="-11667" r="-8333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文字方塊 106"/>
              <p:cNvSpPr txBox="1"/>
              <p:nvPr/>
            </p:nvSpPr>
            <p:spPr>
              <a:xfrm>
                <a:off x="4511064" y="1040974"/>
                <a:ext cx="37202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7" name="文字方塊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1064" y="1040974"/>
                <a:ext cx="372025" cy="369332"/>
              </a:xfrm>
              <a:prstGeom prst="rect">
                <a:avLst/>
              </a:prstGeom>
              <a:blipFill rotWithShape="0">
                <a:blip r:embed="rId20"/>
                <a:stretch>
                  <a:fillRect l="-9836" r="-8197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文字方塊 107"/>
              <p:cNvSpPr txBox="1"/>
              <p:nvPr/>
            </p:nvSpPr>
            <p:spPr>
              <a:xfrm>
                <a:off x="7476074" y="593522"/>
                <a:ext cx="10340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8" name="文字方塊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6074" y="593522"/>
                <a:ext cx="1034066" cy="369332"/>
              </a:xfrm>
              <a:prstGeom prst="rect">
                <a:avLst/>
              </a:prstGeom>
              <a:blipFill rotWithShape="0">
                <a:blip r:embed="rId21"/>
                <a:stretch>
                  <a:fillRect l="-3529" r="-2353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9" name="文字方塊 108"/>
              <p:cNvSpPr txBox="1"/>
              <p:nvPr/>
            </p:nvSpPr>
            <p:spPr>
              <a:xfrm>
                <a:off x="7476074" y="1038803"/>
                <a:ext cx="103406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9" name="文字方塊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6074" y="1038803"/>
                <a:ext cx="1034066" cy="369332"/>
              </a:xfrm>
              <a:prstGeom prst="rect">
                <a:avLst/>
              </a:prstGeom>
              <a:blipFill rotWithShape="0">
                <a:blip r:embed="rId22"/>
                <a:stretch>
                  <a:fillRect l="-3529" r="-2353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文字方塊 109"/>
              <p:cNvSpPr txBox="1"/>
              <p:nvPr/>
            </p:nvSpPr>
            <p:spPr>
              <a:xfrm>
                <a:off x="4567085" y="5992296"/>
                <a:ext cx="104118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altLang="zh-TW" sz="24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0" name="文字方塊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7085" y="5992296"/>
                <a:ext cx="1041182" cy="369332"/>
              </a:xfrm>
              <a:prstGeom prst="rect">
                <a:avLst/>
              </a:prstGeom>
              <a:blipFill rotWithShape="0">
                <a:blip r:embed="rId23"/>
                <a:stretch>
                  <a:fillRect l="-3509" r="-2339" b="-147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文字方塊 110"/>
              <p:cNvSpPr txBox="1"/>
              <p:nvPr/>
            </p:nvSpPr>
            <p:spPr>
              <a:xfrm>
                <a:off x="7298468" y="4582584"/>
                <a:ext cx="159479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altLang="zh-TW" sz="24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m:rPr>
                              <m:nor/>
                            </m:rPr>
                            <a:rPr lang="zh-TW" altLang="en-US" sz="2400" dirty="0"/>
                            <m:t> 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1" name="文字方塊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8468" y="4582584"/>
                <a:ext cx="1594796" cy="738664"/>
              </a:xfrm>
              <a:prstGeom prst="rect">
                <a:avLst/>
              </a:prstGeom>
              <a:blipFill rotWithShape="0">
                <a:blip r:embed="rId24"/>
                <a:stretch>
                  <a:fillRect l="-3435" b="-74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文字方塊 112"/>
              <p:cNvSpPr txBox="1"/>
              <p:nvPr/>
            </p:nvSpPr>
            <p:spPr>
              <a:xfrm>
                <a:off x="7334485" y="5988049"/>
                <a:ext cx="159479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altLang="zh-TW" sz="2400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zh-TW" sz="2400" i="1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en-US" altLang="zh-TW" sz="2400" i="1"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m:rPr>
                              <m:nor/>
                            </m:rPr>
                            <a:rPr lang="zh-TW" altLang="en-US" sz="2400" dirty="0"/>
                            <m:t> </m:t>
                          </m:r>
                        </m:e>
                      </m:d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3" name="文字方塊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485" y="5988049"/>
                <a:ext cx="1594796" cy="738664"/>
              </a:xfrm>
              <a:prstGeom prst="rect">
                <a:avLst/>
              </a:prstGeom>
              <a:blipFill rotWithShape="0">
                <a:blip r:embed="rId25"/>
                <a:stretch>
                  <a:fillRect l="-382" b="-74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6054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/>
      <p:bldP spid="48" grpId="0"/>
      <p:bldP spid="49" grpId="0"/>
      <p:bldP spid="50" grpId="0"/>
      <p:bldP spid="62" grpId="0" animBg="1"/>
      <p:bldP spid="67" grpId="0"/>
      <p:bldP spid="68" grpId="0"/>
      <p:bldP spid="69" grpId="0"/>
      <p:bldP spid="70" grpId="0"/>
      <p:bldP spid="71" grpId="0" animBg="1"/>
      <p:bldP spid="76" grpId="0"/>
      <p:bldP spid="77" grpId="0"/>
      <p:bldP spid="78" grpId="0"/>
      <p:bldP spid="79" grpId="0"/>
      <p:bldP spid="80" grpId="0" animBg="1"/>
      <p:bldP spid="85" grpId="0"/>
      <p:bldP spid="89" grpId="0"/>
      <p:bldP spid="90" grpId="0"/>
      <p:bldP spid="91" grpId="0"/>
      <p:bldP spid="94" grpId="0" animBg="1"/>
      <p:bldP spid="97" grpId="0"/>
      <p:bldP spid="103" grpId="0" animBg="1"/>
      <p:bldP spid="106" grpId="0"/>
      <p:bldP spid="107" grpId="0"/>
      <p:bldP spid="108" grpId="0"/>
      <p:bldP spid="109" grpId="0"/>
      <p:bldP spid="110" grpId="0"/>
      <p:bldP spid="111" grpId="0"/>
      <p:bldP spid="1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Linear </a:t>
            </a:r>
            <a:r>
              <a:rPr lang="en-US" altLang="zh-TW" dirty="0" smtClean="0"/>
              <a:t>System </a:t>
            </a:r>
            <a:r>
              <a:rPr lang="en-US" altLang="zh-TW" dirty="0" err="1" smtClean="0"/>
              <a:t>v.s</a:t>
            </a:r>
            <a:r>
              <a:rPr lang="en-US" altLang="zh-TW" dirty="0" smtClean="0"/>
              <a:t>. </a:t>
            </a:r>
            <a:br>
              <a:rPr lang="en-US" altLang="zh-TW" dirty="0" smtClean="0"/>
            </a:br>
            <a:r>
              <a:rPr lang="en-US" altLang="zh-TW" dirty="0" smtClean="0"/>
              <a:t>System of Linear Equations</a:t>
            </a:r>
            <a:endParaRPr lang="zh-TW" altLang="en-US" dirty="0"/>
          </a:p>
        </p:txBody>
      </p:sp>
      <p:pic>
        <p:nvPicPr>
          <p:cNvPr id="4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058" y="1908074"/>
            <a:ext cx="5255587" cy="1593323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77028" y="4729579"/>
            <a:ext cx="2719880" cy="16187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dirty="0" smtClean="0"/>
              <a:t>Linear</a:t>
            </a:r>
          </a:p>
          <a:p>
            <a:pPr algn="ctr"/>
            <a:r>
              <a:rPr lang="en-US" altLang="zh-TW" sz="2800" dirty="0" smtClean="0"/>
              <a:t>System</a:t>
            </a:r>
            <a:endParaRPr lang="zh-TW" altLang="en-US" sz="2800" dirty="0"/>
          </a:p>
        </p:txBody>
      </p:sp>
      <p:sp>
        <p:nvSpPr>
          <p:cNvPr id="12" name="向下箭號 11"/>
          <p:cNvSpPr/>
          <p:nvPr/>
        </p:nvSpPr>
        <p:spPr>
          <a:xfrm>
            <a:off x="3614057" y="3754741"/>
            <a:ext cx="595086" cy="82731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向下箭號 12"/>
          <p:cNvSpPr/>
          <p:nvPr/>
        </p:nvSpPr>
        <p:spPr>
          <a:xfrm flipH="1" flipV="1">
            <a:off x="4572000" y="3754741"/>
            <a:ext cx="595086" cy="82731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/>
          <p:cNvSpPr txBox="1"/>
          <p:nvPr/>
        </p:nvSpPr>
        <p:spPr>
          <a:xfrm>
            <a:off x="5167086" y="3912477"/>
            <a:ext cx="972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>
                <a:solidFill>
                  <a:srgbClr val="FF0000"/>
                </a:solidFill>
              </a:rPr>
              <a:t>?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grpSp>
        <p:nvGrpSpPr>
          <p:cNvPr id="19" name="群組 18"/>
          <p:cNvGrpSpPr/>
          <p:nvPr/>
        </p:nvGrpSpPr>
        <p:grpSpPr>
          <a:xfrm>
            <a:off x="1876314" y="4625804"/>
            <a:ext cx="480714" cy="1711130"/>
            <a:chOff x="1704974" y="4729579"/>
            <a:chExt cx="480714" cy="17111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文字方塊 5"/>
                <p:cNvSpPr txBox="1"/>
                <p:nvPr/>
              </p:nvSpPr>
              <p:spPr>
                <a:xfrm>
                  <a:off x="1704975" y="4729579"/>
                  <a:ext cx="364908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文字方塊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4975" y="4729579"/>
                  <a:ext cx="364908" cy="36933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11667" r="-8333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文字方塊 6"/>
                <p:cNvSpPr txBox="1"/>
                <p:nvPr/>
              </p:nvSpPr>
              <p:spPr>
                <a:xfrm>
                  <a:off x="1704974" y="5158204"/>
                  <a:ext cx="37202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文字方塊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4974" y="5158204"/>
                  <a:ext cx="372025" cy="36933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11475" r="-8197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文字方塊 7"/>
                <p:cNvSpPr txBox="1"/>
                <p:nvPr/>
              </p:nvSpPr>
              <p:spPr>
                <a:xfrm>
                  <a:off x="1704974" y="6071377"/>
                  <a:ext cx="391902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文字方塊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04974" y="6071377"/>
                  <a:ext cx="391902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10938" r="-3125" b="-819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" name="文字方塊 2"/>
            <p:cNvSpPr txBox="1"/>
            <p:nvPr/>
          </p:nvSpPr>
          <p:spPr>
            <a:xfrm rot="5400000">
              <a:off x="1650056" y="5660797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>
                  <a:solidFill>
                    <a:srgbClr val="FF0000"/>
                  </a:solidFill>
                </a:rPr>
                <a:t>……</a:t>
              </a:r>
              <a:endParaRPr lang="zh-TW" altLang="en-US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6561800" y="4683412"/>
            <a:ext cx="513057" cy="1711130"/>
            <a:chOff x="6725667" y="4729579"/>
            <a:chExt cx="513057" cy="17111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文字方塊 8"/>
                <p:cNvSpPr txBox="1"/>
                <p:nvPr/>
              </p:nvSpPr>
              <p:spPr>
                <a:xfrm>
                  <a:off x="6725668" y="4729579"/>
                  <a:ext cx="361381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9" name="文字方塊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5668" y="4729579"/>
                  <a:ext cx="361381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20000" r="-5000" b="-13115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文字方塊 9"/>
                <p:cNvSpPr txBox="1"/>
                <p:nvPr/>
              </p:nvSpPr>
              <p:spPr>
                <a:xfrm>
                  <a:off x="6725667" y="5158204"/>
                  <a:ext cx="368499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文字方塊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5667" y="5158204"/>
                  <a:ext cx="368499" cy="369332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9672" r="-4918" b="-15000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文字方塊 10"/>
                <p:cNvSpPr txBox="1"/>
                <p:nvPr/>
              </p:nvSpPr>
              <p:spPr>
                <a:xfrm>
                  <a:off x="6725667" y="6071377"/>
                  <a:ext cx="452496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zh-TW" sz="240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altLang="zh-TW" sz="24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oMath>
                    </m:oMathPara>
                  </a14:m>
                  <a:endParaRPr lang="zh-TW" altLang="en-US" sz="2400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文字方塊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25667" y="6071377"/>
                  <a:ext cx="452496" cy="36933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16000" r="-1333" b="-9836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文字方塊 14"/>
            <p:cNvSpPr txBox="1"/>
            <p:nvPr/>
          </p:nvSpPr>
          <p:spPr>
            <a:xfrm rot="5400000">
              <a:off x="6703092" y="5625734"/>
              <a:ext cx="609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>
                  <a:solidFill>
                    <a:srgbClr val="00B050"/>
                  </a:solidFill>
                </a:rPr>
                <a:t>……</a:t>
              </a:r>
              <a:endParaRPr lang="zh-TW" altLang="en-US" sz="2400" dirty="0">
                <a:solidFill>
                  <a:srgbClr val="00B050"/>
                </a:solidFill>
              </a:endParaRPr>
            </a:p>
          </p:txBody>
        </p:sp>
      </p:grpSp>
      <p:cxnSp>
        <p:nvCxnSpPr>
          <p:cNvPr id="17" name="直線單箭頭接點 16"/>
          <p:cNvCxnSpPr/>
          <p:nvPr/>
        </p:nvCxnSpPr>
        <p:spPr>
          <a:xfrm>
            <a:off x="2357028" y="4888000"/>
            <a:ext cx="72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2357028" y="5342870"/>
            <a:ext cx="72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>
            <a:off x="2357028" y="6256043"/>
            <a:ext cx="72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/>
          <p:nvPr/>
        </p:nvCxnSpPr>
        <p:spPr>
          <a:xfrm>
            <a:off x="5796908" y="4868347"/>
            <a:ext cx="72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/>
          <p:nvPr/>
        </p:nvCxnSpPr>
        <p:spPr>
          <a:xfrm>
            <a:off x="5796908" y="5323217"/>
            <a:ext cx="72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/>
          <p:nvPr/>
        </p:nvCxnSpPr>
        <p:spPr>
          <a:xfrm>
            <a:off x="5796908" y="6236390"/>
            <a:ext cx="72000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5832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1010</TotalTime>
  <Words>664</Words>
  <Application>Microsoft Office PowerPoint</Application>
  <PresentationFormat>如螢幕大小 (4:3)</PresentationFormat>
  <Paragraphs>319</Paragraphs>
  <Slides>16</Slides>
  <Notes>9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新細明體</vt:lpstr>
      <vt:lpstr>Arial</vt:lpstr>
      <vt:lpstr>Calibri</vt:lpstr>
      <vt:lpstr>Calibri Light</vt:lpstr>
      <vt:lpstr>Cambria Math</vt:lpstr>
      <vt:lpstr>Times New Roman</vt:lpstr>
      <vt:lpstr>Office 佈景主題</vt:lpstr>
      <vt:lpstr>方程式</vt:lpstr>
      <vt:lpstr>Linear Algebra: What are we going to learn?</vt:lpstr>
      <vt:lpstr>What are we going to learn?</vt:lpstr>
      <vt:lpstr>What are we going to learn?</vt:lpstr>
      <vt:lpstr>What are we going to learn?</vt:lpstr>
      <vt:lpstr>Linear System</vt:lpstr>
      <vt:lpstr>Linear System</vt:lpstr>
      <vt:lpstr>Linear System</vt:lpstr>
      <vt:lpstr>Linear System</vt:lpstr>
      <vt:lpstr>Linear System v.s.  System of Linear Equations</vt:lpstr>
      <vt:lpstr>PowerPoint 簡報</vt:lpstr>
      <vt:lpstr>Applications</vt:lpstr>
      <vt:lpstr>Applications</vt:lpstr>
      <vt:lpstr>Applications</vt:lpstr>
      <vt:lpstr>Applications</vt:lpstr>
      <vt:lpstr>Applications – Image Compression</vt:lpstr>
      <vt:lpstr>Linear Algebra is Important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Algebra: What are we going to learning?</dc:title>
  <dc:creator>Lee Hung-yi</dc:creator>
  <cp:lastModifiedBy>Lee Hung-yi</cp:lastModifiedBy>
  <cp:revision>70</cp:revision>
  <dcterms:created xsi:type="dcterms:W3CDTF">2016-02-15T03:22:13Z</dcterms:created>
  <dcterms:modified xsi:type="dcterms:W3CDTF">2016-02-24T01:57:57Z</dcterms:modified>
</cp:coreProperties>
</file>